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36"/>
  </p:notesMasterIdLst>
  <p:handoutMasterIdLst>
    <p:handoutMasterId r:id="rId37"/>
  </p:handoutMasterIdLst>
  <p:sldIdLst>
    <p:sldId id="406" r:id="rId3"/>
    <p:sldId id="435" r:id="rId4"/>
    <p:sldId id="440" r:id="rId5"/>
    <p:sldId id="433" r:id="rId6"/>
    <p:sldId id="434" r:id="rId7"/>
    <p:sldId id="436" r:id="rId8"/>
    <p:sldId id="426" r:id="rId9"/>
    <p:sldId id="416" r:id="rId10"/>
    <p:sldId id="431" r:id="rId11"/>
    <p:sldId id="441" r:id="rId12"/>
    <p:sldId id="415" r:id="rId13"/>
    <p:sldId id="428" r:id="rId14"/>
    <p:sldId id="356" r:id="rId15"/>
    <p:sldId id="450" r:id="rId16"/>
    <p:sldId id="417" r:id="rId17"/>
    <p:sldId id="418" r:id="rId18"/>
    <p:sldId id="424" r:id="rId19"/>
    <p:sldId id="423" r:id="rId20"/>
    <p:sldId id="443" r:id="rId21"/>
    <p:sldId id="447" r:id="rId22"/>
    <p:sldId id="451" r:id="rId23"/>
    <p:sldId id="444" r:id="rId24"/>
    <p:sldId id="445" r:id="rId25"/>
    <p:sldId id="446" r:id="rId26"/>
    <p:sldId id="448" r:id="rId27"/>
    <p:sldId id="449" r:id="rId28"/>
    <p:sldId id="439" r:id="rId29"/>
    <p:sldId id="429" r:id="rId30"/>
    <p:sldId id="437" r:id="rId31"/>
    <p:sldId id="369" r:id="rId32"/>
    <p:sldId id="388" r:id="rId33"/>
    <p:sldId id="432" r:id="rId34"/>
    <p:sldId id="438" r:id="rId35"/>
  </p:sldIdLst>
  <p:sldSz cx="9144000" cy="6858000" type="screen4x3"/>
  <p:notesSz cx="6858000" cy="9296400"/>
  <p:custDataLst>
    <p:tags r:id="rId38"/>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82079" autoAdjust="0"/>
  </p:normalViewPr>
  <p:slideViewPr>
    <p:cSldViewPr snapToObjects="1">
      <p:cViewPr>
        <p:scale>
          <a:sx n="66" d="100"/>
          <a:sy n="66" d="100"/>
        </p:scale>
        <p:origin x="-1446" y="-72"/>
      </p:cViewPr>
      <p:guideLst>
        <p:guide orient="horz" pos="2160"/>
        <p:guide pos="2880"/>
      </p:guideLst>
    </p:cSldViewPr>
  </p:slideViewPr>
  <p:outlineViewPr>
    <p:cViewPr>
      <p:scale>
        <a:sx n="33" d="100"/>
        <a:sy n="33" d="100"/>
      </p:scale>
      <p:origin x="0" y="170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8" d="100"/>
          <a:sy n="68" d="100"/>
        </p:scale>
        <p:origin x="-2778" y="-11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64503"/>
          </a:xfrm>
          <a:prstGeom prst="rect">
            <a:avLst/>
          </a:prstGeom>
        </p:spPr>
        <p:txBody>
          <a:bodyPr vert="horz" lIns="90428" tIns="45215" rIns="90428" bIns="45215"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sz="quarter" idx="1"/>
          </p:nvPr>
        </p:nvSpPr>
        <p:spPr>
          <a:xfrm>
            <a:off x="3884753" y="1"/>
            <a:ext cx="2971697" cy="464503"/>
          </a:xfrm>
          <a:prstGeom prst="rect">
            <a:avLst/>
          </a:prstGeom>
        </p:spPr>
        <p:txBody>
          <a:bodyPr vert="horz" lIns="90428" tIns="45215" rIns="90428" bIns="45215" rtlCol="0"/>
          <a:lstStyle>
            <a:lvl1pPr algn="r" fontAlgn="auto">
              <a:spcBef>
                <a:spcPts val="0"/>
              </a:spcBef>
              <a:spcAft>
                <a:spcPts val="0"/>
              </a:spcAft>
              <a:defRPr sz="1100">
                <a:latin typeface="+mn-lt"/>
              </a:defRPr>
            </a:lvl1pPr>
          </a:lstStyle>
          <a:p>
            <a:pPr>
              <a:defRPr/>
            </a:pPr>
            <a:fld id="{49E75328-4973-484A-93D6-A241B78E5BB9}" type="datetimeFigureOut">
              <a:rPr lang="en-US"/>
              <a:pPr>
                <a:defRPr/>
              </a:pPr>
              <a:t>2/18/2015</a:t>
            </a:fld>
            <a:endParaRPr lang="en-US"/>
          </a:p>
        </p:txBody>
      </p:sp>
      <p:sp>
        <p:nvSpPr>
          <p:cNvPr id="4" name="Footer Placeholder 3"/>
          <p:cNvSpPr>
            <a:spLocks noGrp="1"/>
          </p:cNvSpPr>
          <p:nvPr>
            <p:ph type="ftr" sz="quarter" idx="2"/>
          </p:nvPr>
        </p:nvSpPr>
        <p:spPr>
          <a:xfrm>
            <a:off x="1" y="8830313"/>
            <a:ext cx="2971697" cy="464503"/>
          </a:xfrm>
          <a:prstGeom prst="rect">
            <a:avLst/>
          </a:prstGeom>
        </p:spPr>
        <p:txBody>
          <a:bodyPr vert="horz" lIns="90428" tIns="45215" rIns="90428" bIns="45215" rtlCol="0" anchor="b"/>
          <a:lstStyle>
            <a:lvl1pPr algn="l" fontAlgn="auto">
              <a:spcBef>
                <a:spcPts val="0"/>
              </a:spcBef>
              <a:spcAft>
                <a:spcPts val="0"/>
              </a:spcAft>
              <a:defRPr sz="1100">
                <a:latin typeface="+mn-lt"/>
              </a:defRPr>
            </a:lvl1pPr>
          </a:lstStyle>
          <a:p>
            <a:pPr>
              <a:defRPr/>
            </a:pPr>
            <a:endParaRPr lang="en-US"/>
          </a:p>
        </p:txBody>
      </p:sp>
      <p:sp>
        <p:nvSpPr>
          <p:cNvPr id="5" name="Slide Number Placeholder 4"/>
          <p:cNvSpPr>
            <a:spLocks noGrp="1"/>
          </p:cNvSpPr>
          <p:nvPr>
            <p:ph type="sldNum" sz="quarter" idx="3"/>
          </p:nvPr>
        </p:nvSpPr>
        <p:spPr>
          <a:xfrm>
            <a:off x="3884753" y="8830313"/>
            <a:ext cx="2971697" cy="464503"/>
          </a:xfrm>
          <a:prstGeom prst="rect">
            <a:avLst/>
          </a:prstGeom>
        </p:spPr>
        <p:txBody>
          <a:bodyPr vert="horz" lIns="90428" tIns="45215" rIns="90428" bIns="45215" rtlCol="0" anchor="b"/>
          <a:lstStyle>
            <a:lvl1pPr algn="r" fontAlgn="auto">
              <a:spcBef>
                <a:spcPts val="0"/>
              </a:spcBef>
              <a:spcAft>
                <a:spcPts val="0"/>
              </a:spcAft>
              <a:defRPr sz="1100">
                <a:latin typeface="+mn-lt"/>
              </a:defRPr>
            </a:lvl1pPr>
          </a:lstStyle>
          <a:p>
            <a:pPr>
              <a:defRPr/>
            </a:pPr>
            <a:fld id="{9E7DDA23-2D7F-428D-84ED-8346E7341DB7}" type="slidenum">
              <a:rPr lang="en-US"/>
              <a:pPr>
                <a:defRPr/>
              </a:pPr>
              <a:t>‹#›</a:t>
            </a:fld>
            <a:endParaRPr lang="en-US"/>
          </a:p>
        </p:txBody>
      </p:sp>
    </p:spTree>
    <p:extLst>
      <p:ext uri="{BB962C8B-B14F-4D97-AF65-F5344CB8AC3E}">
        <p14:creationId xmlns:p14="http://schemas.microsoft.com/office/powerpoint/2010/main" xmlns="" val="204943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64503"/>
          </a:xfrm>
          <a:prstGeom prst="rect">
            <a:avLst/>
          </a:prstGeom>
        </p:spPr>
        <p:txBody>
          <a:bodyPr vert="horz" lIns="92291" tIns="46146" rIns="92291" bIns="46146"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idx="1"/>
          </p:nvPr>
        </p:nvSpPr>
        <p:spPr>
          <a:xfrm>
            <a:off x="3884753" y="1"/>
            <a:ext cx="2971697" cy="464503"/>
          </a:xfrm>
          <a:prstGeom prst="rect">
            <a:avLst/>
          </a:prstGeom>
        </p:spPr>
        <p:txBody>
          <a:bodyPr vert="horz" lIns="92291" tIns="46146" rIns="92291" bIns="46146" rtlCol="0"/>
          <a:lstStyle>
            <a:lvl1pPr algn="r" fontAlgn="auto">
              <a:spcBef>
                <a:spcPts val="0"/>
              </a:spcBef>
              <a:spcAft>
                <a:spcPts val="0"/>
              </a:spcAft>
              <a:defRPr sz="1100">
                <a:latin typeface="+mn-lt"/>
              </a:defRPr>
            </a:lvl1pPr>
          </a:lstStyle>
          <a:p>
            <a:pPr>
              <a:defRPr/>
            </a:pPr>
            <a:fld id="{F132F1B2-EFF6-41A5-B4EA-817816D0B3CA}" type="datetimeFigureOut">
              <a:rPr lang="en-US"/>
              <a:pPr>
                <a:defRPr/>
              </a:pPr>
              <a:t>2/18/2015</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91" tIns="46146" rIns="92291" bIns="46146" rtlCol="0" anchor="ctr"/>
          <a:lstStyle/>
          <a:p>
            <a:pPr lvl="0"/>
            <a:endParaRPr lang="en-US" noProof="0"/>
          </a:p>
        </p:txBody>
      </p:sp>
      <p:sp>
        <p:nvSpPr>
          <p:cNvPr id="5" name="Notes Placeholder 4"/>
          <p:cNvSpPr>
            <a:spLocks noGrp="1"/>
          </p:cNvSpPr>
          <p:nvPr>
            <p:ph type="body" sz="quarter" idx="3"/>
          </p:nvPr>
        </p:nvSpPr>
        <p:spPr>
          <a:xfrm>
            <a:off x="685181" y="4415157"/>
            <a:ext cx="5487640" cy="4183697"/>
          </a:xfrm>
          <a:prstGeom prst="rect">
            <a:avLst/>
          </a:prstGeom>
        </p:spPr>
        <p:txBody>
          <a:bodyPr vert="horz" lIns="92291" tIns="46146" rIns="92291" bIns="461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313"/>
            <a:ext cx="2971697" cy="464503"/>
          </a:xfrm>
          <a:prstGeom prst="rect">
            <a:avLst/>
          </a:prstGeom>
        </p:spPr>
        <p:txBody>
          <a:bodyPr vert="horz" lIns="92291" tIns="46146" rIns="92291" bIns="46146" rtlCol="0" anchor="b"/>
          <a:lstStyle>
            <a:lvl1pPr algn="l" fontAlgn="auto">
              <a:spcBef>
                <a:spcPts val="0"/>
              </a:spcBef>
              <a:spcAft>
                <a:spcPts val="0"/>
              </a:spcAft>
              <a:defRPr sz="1100">
                <a:latin typeface="+mn-lt"/>
              </a:defRPr>
            </a:lvl1pPr>
          </a:lstStyle>
          <a:p>
            <a:pPr>
              <a:defRPr/>
            </a:pPr>
            <a:endParaRPr lang="en-US"/>
          </a:p>
        </p:txBody>
      </p:sp>
      <p:sp>
        <p:nvSpPr>
          <p:cNvPr id="7" name="Slide Number Placeholder 6"/>
          <p:cNvSpPr>
            <a:spLocks noGrp="1"/>
          </p:cNvSpPr>
          <p:nvPr>
            <p:ph type="sldNum" sz="quarter" idx="5"/>
          </p:nvPr>
        </p:nvSpPr>
        <p:spPr>
          <a:xfrm>
            <a:off x="3884753" y="8830313"/>
            <a:ext cx="2971697" cy="464503"/>
          </a:xfrm>
          <a:prstGeom prst="rect">
            <a:avLst/>
          </a:prstGeom>
        </p:spPr>
        <p:txBody>
          <a:bodyPr vert="horz" lIns="92291" tIns="46146" rIns="92291" bIns="46146" rtlCol="0" anchor="b"/>
          <a:lstStyle>
            <a:lvl1pPr algn="r" fontAlgn="auto">
              <a:spcBef>
                <a:spcPts val="0"/>
              </a:spcBef>
              <a:spcAft>
                <a:spcPts val="0"/>
              </a:spcAft>
              <a:defRPr sz="1100">
                <a:latin typeface="+mn-lt"/>
              </a:defRPr>
            </a:lvl1pPr>
          </a:lstStyle>
          <a:p>
            <a:pPr>
              <a:defRPr/>
            </a:pPr>
            <a:fld id="{D7F78EB5-83DF-48DE-8A18-3E6190BDD5BF}" type="slidenum">
              <a:rPr lang="en-US"/>
              <a:pPr>
                <a:defRPr/>
              </a:pPr>
              <a:t>‹#›</a:t>
            </a:fld>
            <a:endParaRPr lang="en-US"/>
          </a:p>
        </p:txBody>
      </p:sp>
    </p:spTree>
    <p:extLst>
      <p:ext uri="{BB962C8B-B14F-4D97-AF65-F5344CB8AC3E}">
        <p14:creationId xmlns:p14="http://schemas.microsoft.com/office/powerpoint/2010/main" xmlns="" val="23962703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Add your logo and/or background here!</a:t>
            </a:r>
          </a:p>
        </p:txBody>
      </p:sp>
      <p:sp>
        <p:nvSpPr>
          <p:cNvPr id="4" name="Slide Number Placeholder 3"/>
          <p:cNvSpPr>
            <a:spLocks noGrp="1"/>
          </p:cNvSpPr>
          <p:nvPr>
            <p:ph type="sldNum" sz="quarter" idx="5"/>
          </p:nvPr>
        </p:nvSpPr>
        <p:spPr/>
        <p:txBody>
          <a:bodyPr/>
          <a:lstStyle/>
          <a:p>
            <a:pPr>
              <a:defRPr/>
            </a:pPr>
            <a:fld id="{A4D19FAC-3070-496A-8B21-E6B44B434FB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3" indent="-169553" defTabSz="452139">
              <a:buFont typeface="Arial" panose="020B0604020202020204" pitchFamily="34" charset="0"/>
              <a:buChar char="•"/>
              <a:defRPr/>
            </a:pPr>
            <a:r>
              <a:rPr lang="en-US" baseline="0" dirty="0" smtClean="0"/>
              <a:t>The Public Health Law Center defines e-cigarettes as “</a:t>
            </a:r>
            <a:r>
              <a:rPr lang="en-US" dirty="0" smtClean="0"/>
              <a:t>any oral device that provides a vapor of liquid nicotine, lobelia, and/or other substance, and the use or inhalation of which simulates smoking. The term shall include any such devices, whether they are manufactured, distributed, marketed or sold as e-cigarettes, e-cigars, e-pipes, or under any other product name or descriptor.” </a:t>
            </a:r>
          </a:p>
          <a:p>
            <a:pPr marL="169553" indent="-169553" defTabSz="452139">
              <a:buFont typeface="Arial" panose="020B0604020202020204" pitchFamily="34" charset="0"/>
              <a:buChar char="•"/>
              <a:defRPr/>
            </a:pPr>
            <a:endParaRPr lang="en-US" dirty="0" smtClean="0"/>
          </a:p>
          <a:p>
            <a:pPr marL="169553" indent="-169553" defTabSz="452139">
              <a:buFont typeface="Arial" panose="020B0604020202020204" pitchFamily="34" charset="0"/>
              <a:buChar char="•"/>
              <a:defRPr/>
            </a:pPr>
            <a:endParaRPr lang="en-US" dirty="0" smtClean="0"/>
          </a:p>
          <a:p>
            <a:pPr marL="169553" indent="-169553" defTabSz="452139">
              <a:buFont typeface="Arial" panose="020B0604020202020204" pitchFamily="34" charset="0"/>
              <a:buChar char="•"/>
              <a:defRPr/>
            </a:pPr>
            <a:r>
              <a:rPr lang="en-US" dirty="0" smtClean="0"/>
              <a:t>Photo: California State Health</a:t>
            </a:r>
            <a:r>
              <a:rPr lang="en-US" baseline="0" dirty="0" smtClean="0"/>
              <a:t> Report on E</a:t>
            </a:r>
            <a:r>
              <a:rPr lang="en-US" dirty="0" smtClean="0"/>
              <a:t>-cigarettes </a:t>
            </a:r>
          </a:p>
          <a:p>
            <a:pPr defTabSz="452139">
              <a:defRPr/>
            </a:pPr>
            <a:endParaRPr lang="en-US" dirty="0" smtClean="0"/>
          </a:p>
          <a:p>
            <a:pPr defTabSz="452139">
              <a:defRPr/>
            </a:pPr>
            <a:endParaRPr lang="en-US" baseline="0" dirty="0" smtClean="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10</a:t>
            </a:fld>
            <a:endParaRPr lang="en-US" dirty="0"/>
          </a:p>
        </p:txBody>
      </p:sp>
    </p:spTree>
    <p:extLst>
      <p:ext uri="{BB962C8B-B14F-4D97-AF65-F5344CB8AC3E}">
        <p14:creationId xmlns:p14="http://schemas.microsoft.com/office/powerpoint/2010/main" xmlns="" val="374427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xfrm>
            <a:off x="686731" y="4416742"/>
            <a:ext cx="5486090" cy="4182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4281"/>
            <a:r>
              <a:rPr lang="en-US" dirty="0" smtClean="0"/>
              <a:t>E-cigarettes are devices that allow users to inhale a vapor containing nicotine or</a:t>
            </a:r>
            <a:r>
              <a:rPr lang="en-US" baseline="0" dirty="0" smtClean="0"/>
              <a:t> other substances.</a:t>
            </a:r>
          </a:p>
          <a:p>
            <a:pPr marL="169553" indent="-169553" defTabSz="904281">
              <a:buFont typeface="Arial" pitchFamily="34" charset="0"/>
              <a:buChar char="•"/>
            </a:pPr>
            <a:r>
              <a:rPr lang="en-US" baseline="0" dirty="0" smtClean="0"/>
              <a:t>They are generally battery-operated and use a vaporizer to heat a refillable cartridge that then releases a chemical-filled vapor.</a:t>
            </a:r>
          </a:p>
          <a:p>
            <a:pPr marL="169553" indent="-169553" defTabSz="904281">
              <a:buFont typeface="Arial" pitchFamily="34" charset="0"/>
              <a:buChar char="•"/>
            </a:pPr>
            <a:r>
              <a:rPr lang="en-US" baseline="0" dirty="0" smtClean="0"/>
              <a:t>They come in many flavors such as gummy bear, strawberry, cherry crush and cotton candy.</a:t>
            </a:r>
          </a:p>
          <a:p>
            <a:pPr marL="169553" indent="-169553" defTabSz="904281">
              <a:buFont typeface="Arial" pitchFamily="34" charset="0"/>
              <a:buChar char="•"/>
            </a:pPr>
            <a:r>
              <a:rPr lang="en-US" baseline="0" dirty="0" smtClean="0"/>
              <a:t>Each e-cigarette is different.  Some can be customized with the concentration of nicotine in the flavored “juice,” the amount of the draw and the temperature of the hit.</a:t>
            </a:r>
          </a:p>
          <a:p>
            <a:pPr marL="169553" indent="-169553" defTabSz="904281">
              <a:buFont typeface="Arial" pitchFamily="34" charset="0"/>
              <a:buChar char="•"/>
            </a:pPr>
            <a:r>
              <a:rPr lang="en-US" baseline="0" dirty="0" smtClean="0"/>
              <a:t>The health consequences of the inhalants and the vapors they give off are unknown.</a:t>
            </a:r>
          </a:p>
          <a:p>
            <a:pPr marL="169553" indent="-169553" defTabSz="904281">
              <a:buFont typeface="Arial" pitchFamily="34" charset="0"/>
              <a:buChar char="•"/>
            </a:pPr>
            <a:r>
              <a:rPr lang="en-US" baseline="0" dirty="0" smtClean="0"/>
              <a:t>There is currently no scientific evidence establishing the safety of e-cigarettes.</a:t>
            </a:r>
          </a:p>
          <a:p>
            <a:pPr marL="169553" indent="-169553" defTabSz="904281">
              <a:buFont typeface="Arial" pitchFamily="34" charset="0"/>
              <a:buChar char="•"/>
            </a:pPr>
            <a:endParaRPr lang="en-US" baseline="0" dirty="0" smtClean="0"/>
          </a:p>
          <a:p>
            <a:pPr marL="169553" indent="-169553" defTabSz="904281">
              <a:buFont typeface="Arial" pitchFamily="34" charset="0"/>
              <a:buChar char="•"/>
            </a:pPr>
            <a:r>
              <a:rPr lang="en-US" baseline="0" dirty="0" smtClean="0"/>
              <a:t>Photo: http://changelabsolutions.org/publications/e-cig-regulation</a:t>
            </a:r>
            <a:endParaRPr lang="en-US" dirty="0" smtClean="0"/>
          </a:p>
        </p:txBody>
      </p:sp>
      <p:sp>
        <p:nvSpPr>
          <p:cNvPr id="70660" name="Header Placeholder 3"/>
          <p:cNvSpPr txBox="1">
            <a:spLocks noGrp="1"/>
          </p:cNvSpPr>
          <p:nvPr/>
        </p:nvSpPr>
        <p:spPr bwMode="auto">
          <a:xfrm>
            <a:off x="2286518" y="1"/>
            <a:ext cx="4571483" cy="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1" tIns="46146" rIns="92291" bIns="46146"/>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algn="r" eaLnBrk="1" hangingPunct="1"/>
            <a:r>
              <a:rPr lang="en-US" sz="900" dirty="0">
                <a:solidFill>
                  <a:srgbClr val="5F5F5F"/>
                </a:solidFill>
              </a:rPr>
              <a:t>[Title of the course]</a:t>
            </a:r>
          </a:p>
        </p:txBody>
      </p:sp>
      <p:sp>
        <p:nvSpPr>
          <p:cNvPr id="70661" name="Date Placeholder 4"/>
          <p:cNvSpPr txBox="1">
            <a:spLocks noGrp="1"/>
          </p:cNvSpPr>
          <p:nvPr/>
        </p:nvSpPr>
        <p:spPr bwMode="auto">
          <a:xfrm>
            <a:off x="1" y="1"/>
            <a:ext cx="2058640" cy="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1" tIns="46146" rIns="92291" bIns="46146"/>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fld id="{3BB922F3-A49F-4A27-ABBB-CFE6203E75B5}" type="datetime5">
              <a:rPr lang="en-US" sz="900">
                <a:solidFill>
                  <a:srgbClr val="5F5F5F"/>
                </a:solidFill>
              </a:rPr>
              <a:pPr eaLnBrk="1" hangingPunct="1"/>
              <a:t>18-Feb-15</a:t>
            </a:fld>
            <a:endParaRPr lang="en-US" sz="900" dirty="0">
              <a:solidFill>
                <a:srgbClr val="5F5F5F"/>
              </a:solidFill>
            </a:endParaRPr>
          </a:p>
        </p:txBody>
      </p:sp>
      <p:sp>
        <p:nvSpPr>
          <p:cNvPr id="70662" name="Footer Placeholder 5"/>
          <p:cNvSpPr txBox="1">
            <a:spLocks noGrp="1"/>
          </p:cNvSpPr>
          <p:nvPr/>
        </p:nvSpPr>
        <p:spPr bwMode="auto">
          <a:xfrm>
            <a:off x="1" y="8830313"/>
            <a:ext cx="5638008" cy="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1" tIns="46146" rIns="92291" bIns="46146"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eaLnBrk="1" hangingPunct="1"/>
            <a:r>
              <a:rPr lang="en-US" sz="900" dirty="0">
                <a:solidFill>
                  <a:srgbClr val="5F5F5F"/>
                </a:solidFill>
              </a:rPr>
              <a:t>Copyright © 2004-2005 </a:t>
            </a:r>
            <a:r>
              <a:rPr lang="en-US" sz="900" dirty="0" err="1">
                <a:solidFill>
                  <a:srgbClr val="5F5F5F"/>
                </a:solidFill>
              </a:rPr>
              <a:t>NameOfTheOrganization</a:t>
            </a:r>
            <a:r>
              <a:rPr lang="en-US" sz="900" dirty="0">
                <a:solidFill>
                  <a:srgbClr val="5F5F5F"/>
                </a:solidFill>
              </a:rPr>
              <a:t>. All rights reserved.</a:t>
            </a:r>
          </a:p>
        </p:txBody>
      </p:sp>
      <p:sp>
        <p:nvSpPr>
          <p:cNvPr id="70663" name="Slide Number Placeholder 6"/>
          <p:cNvSpPr txBox="1">
            <a:spLocks noGrp="1"/>
          </p:cNvSpPr>
          <p:nvPr/>
        </p:nvSpPr>
        <p:spPr bwMode="auto">
          <a:xfrm>
            <a:off x="6400699" y="8830313"/>
            <a:ext cx="455753" cy="4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1" tIns="46146" rIns="92291" bIns="46146" anchor="b"/>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pPr algn="r" eaLnBrk="1" hangingPunct="1"/>
            <a:fld id="{BC67303A-715D-4AF0-BDB2-CF27D572B349}" type="slidenum">
              <a:rPr lang="en-US" sz="900">
                <a:solidFill>
                  <a:srgbClr val="5F5F5F"/>
                </a:solidFill>
              </a:rPr>
              <a:pPr algn="r" eaLnBrk="1" hangingPunct="1"/>
              <a:t>11</a:t>
            </a:fld>
            <a:endParaRPr lang="en-US" sz="900" dirty="0">
              <a:solidFill>
                <a:srgbClr val="5F5F5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3" indent="-169553">
              <a:buFont typeface="Arial" panose="020B0604020202020204" pitchFamily="34" charset="0"/>
              <a:buChar char="•"/>
            </a:pPr>
            <a:r>
              <a:rPr lang="en-US" baseline="0" dirty="0" smtClean="0"/>
              <a:t>There are a number of reasons to be concerned about these products. Let’s talk about them.</a:t>
            </a:r>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12</a:t>
            </a:fld>
            <a:endParaRPr lang="en-US" dirty="0"/>
          </a:p>
        </p:txBody>
      </p:sp>
    </p:spTree>
    <p:extLst>
      <p:ext uri="{BB962C8B-B14F-4D97-AF65-F5344CB8AC3E}">
        <p14:creationId xmlns:p14="http://schemas.microsoft.com/office/powerpoint/2010/main" xmlns="" val="374427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b="1" dirty="0" smtClean="0"/>
              <a:t>#1) E-cigarettes give off more than just “water vapor.”</a:t>
            </a:r>
          </a:p>
          <a:p>
            <a:pPr eaLnBrk="1" hangingPunct="1">
              <a:spcBef>
                <a:spcPct val="0"/>
              </a:spcBef>
              <a:buFontTx/>
              <a:buChar char="•"/>
            </a:pPr>
            <a:r>
              <a:rPr lang="en-US" dirty="0" smtClean="0"/>
              <a:t>E-cigarettes produce a vapor (also referred to</a:t>
            </a:r>
            <a:r>
              <a:rPr lang="en-US" baseline="0" dirty="0" smtClean="0"/>
              <a:t> as aerosol) </a:t>
            </a:r>
            <a:r>
              <a:rPr lang="en-US" dirty="0" smtClean="0"/>
              <a:t>upon each inhalation that resembles and tastes like the smoke produced</a:t>
            </a:r>
            <a:r>
              <a:rPr lang="en-US" baseline="0" dirty="0" smtClean="0"/>
              <a:t> by cigars and cigarettes.</a:t>
            </a:r>
            <a:r>
              <a:rPr lang="en-US" dirty="0" smtClean="0"/>
              <a:t> </a:t>
            </a:r>
          </a:p>
          <a:p>
            <a:pPr eaLnBrk="1" hangingPunct="1">
              <a:spcBef>
                <a:spcPct val="0"/>
              </a:spcBef>
              <a:buFontTx/>
              <a:buChar char="•"/>
            </a:pPr>
            <a:r>
              <a:rPr lang="en-US" dirty="0" smtClean="0"/>
              <a:t>While</a:t>
            </a:r>
            <a:r>
              <a:rPr lang="en-US" baseline="0" dirty="0" smtClean="0"/>
              <a:t> t</a:t>
            </a:r>
            <a:r>
              <a:rPr lang="en-US" dirty="0" smtClean="0"/>
              <a:t>he health effects of the vapor</a:t>
            </a:r>
            <a:r>
              <a:rPr lang="en-US" baseline="0" dirty="0" smtClean="0"/>
              <a:t> </a:t>
            </a:r>
            <a:r>
              <a:rPr lang="en-US" dirty="0" smtClean="0"/>
              <a:t>are unknown,</a:t>
            </a:r>
            <a:r>
              <a:rPr lang="en-US" baseline="0" dirty="0" smtClean="0"/>
              <a:t> i</a:t>
            </a:r>
            <a:r>
              <a:rPr lang="en-US" dirty="0" smtClean="0"/>
              <a:t>nitial lab tests</a:t>
            </a:r>
            <a:r>
              <a:rPr lang="en-US" baseline="0" dirty="0" smtClean="0"/>
              <a:t> conducted by the FDA found detectable levels of toxic cancer-causing chemicals, including an ingredient used in anti-freeze.  </a:t>
            </a:r>
          </a:p>
          <a:p>
            <a:pPr eaLnBrk="1" hangingPunct="1">
              <a:spcBef>
                <a:spcPct val="0"/>
              </a:spcBef>
              <a:buFontTx/>
              <a:buChar char="•"/>
            </a:pPr>
            <a:r>
              <a:rPr lang="en-US" baseline="0" dirty="0" smtClean="0"/>
              <a:t>Instead of comparing the aerosol from e-cigarettes to secondhand smoke, we should be comparing it to clean air.  </a:t>
            </a:r>
          </a:p>
          <a:p>
            <a:pPr eaLnBrk="1" hangingPunct="1">
              <a:spcBef>
                <a:spcPct val="0"/>
              </a:spcBef>
              <a:buFontTx/>
              <a:buChar char="•"/>
            </a:pPr>
            <a:r>
              <a:rPr lang="en-US" baseline="0" dirty="0" smtClean="0"/>
              <a:t>We’ve worked hard for the right to breathe clean air and e-cigarette vapor doesn’t meet this standard.</a:t>
            </a:r>
          </a:p>
          <a:p>
            <a:pPr eaLnBrk="1" hangingPunct="1">
              <a:spcBef>
                <a:spcPct val="0"/>
              </a:spcBef>
              <a:buFontTx/>
              <a:buChar char="•"/>
            </a:pPr>
            <a:r>
              <a:rPr lang="en-US" baseline="0" dirty="0" smtClean="0"/>
              <a:t>A 2011 German study found that secondhand emissions from e-cigs created ultra fine particles that can deeply penetrate the lungs of bystanders. Basically there are dust related particles that enter the lungs and don’t leave. In this study the unknown health consequences of repeatedly inhaling the toxins worried the researchers. </a:t>
            </a:r>
          </a:p>
          <a:p>
            <a:pPr eaLnBrk="1" hangingPunct="1">
              <a:spcBef>
                <a:spcPct val="0"/>
              </a:spcBef>
              <a:buFontTx/>
              <a:buChar char="•"/>
            </a:pPr>
            <a:endParaRPr lang="en-US" baseline="0" dirty="0" smtClean="0"/>
          </a:p>
          <a:p>
            <a:pPr defTabSz="436580" eaLnBrk="1" hangingPunct="1">
              <a:spcBef>
                <a:spcPct val="0"/>
              </a:spcBef>
              <a:buFontTx/>
              <a:buChar char="•"/>
              <a:defRPr/>
            </a:pPr>
            <a:r>
              <a:rPr lang="en-US" sz="1100" dirty="0" smtClean="0"/>
              <a:t>Photo: http://www.trinketsandtrash.org/ &amp; </a:t>
            </a:r>
            <a:r>
              <a:rPr lang="en-US" dirty="0" smtClean="0"/>
              <a:t>California State Health</a:t>
            </a:r>
            <a:r>
              <a:rPr lang="en-US" baseline="0" dirty="0" smtClean="0"/>
              <a:t> Report on E</a:t>
            </a:r>
            <a:r>
              <a:rPr lang="en-US" dirty="0" smtClean="0"/>
              <a:t>-cigarettes </a:t>
            </a:r>
            <a:endParaRPr lang="en-US" sz="1100" dirty="0" smtClean="0"/>
          </a:p>
          <a:p>
            <a:pPr eaLnBrk="1" hangingPunct="1">
              <a:spcBef>
                <a:spcPct val="0"/>
              </a:spcBef>
              <a:buFontTx/>
              <a:buChar char="•"/>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b="1" dirty="0" smtClean="0"/>
              <a:t>#1) E-cigarettes give off more than just “water vapor.”</a:t>
            </a:r>
          </a:p>
          <a:p>
            <a:pPr eaLnBrk="1" hangingPunct="1">
              <a:spcBef>
                <a:spcPct val="0"/>
              </a:spcBef>
              <a:buFontTx/>
              <a:buChar char="•"/>
            </a:pPr>
            <a:r>
              <a:rPr lang="en-US" dirty="0" smtClean="0"/>
              <a:t>E-cigarettes produce a vapor (also referred to</a:t>
            </a:r>
            <a:r>
              <a:rPr lang="en-US" baseline="0" dirty="0" smtClean="0"/>
              <a:t> as aerosol) </a:t>
            </a:r>
            <a:r>
              <a:rPr lang="en-US" dirty="0" smtClean="0"/>
              <a:t>upon each inhalation that resembles and tastes like the smoke produced</a:t>
            </a:r>
            <a:r>
              <a:rPr lang="en-US" baseline="0" dirty="0" smtClean="0"/>
              <a:t> by cigars and cigarettes.</a:t>
            </a:r>
            <a:r>
              <a:rPr lang="en-US" dirty="0" smtClean="0"/>
              <a:t> </a:t>
            </a:r>
          </a:p>
          <a:p>
            <a:pPr eaLnBrk="1" hangingPunct="1">
              <a:spcBef>
                <a:spcPct val="0"/>
              </a:spcBef>
              <a:buFontTx/>
              <a:buChar char="•"/>
            </a:pPr>
            <a:r>
              <a:rPr lang="en-US" dirty="0" smtClean="0"/>
              <a:t>While</a:t>
            </a:r>
            <a:r>
              <a:rPr lang="en-US" baseline="0" dirty="0" smtClean="0"/>
              <a:t> t</a:t>
            </a:r>
            <a:r>
              <a:rPr lang="en-US" dirty="0" smtClean="0"/>
              <a:t>he health effects of the vapor</a:t>
            </a:r>
            <a:r>
              <a:rPr lang="en-US" baseline="0" dirty="0" smtClean="0"/>
              <a:t> </a:t>
            </a:r>
            <a:r>
              <a:rPr lang="en-US" dirty="0" smtClean="0"/>
              <a:t>are unknown,</a:t>
            </a:r>
            <a:r>
              <a:rPr lang="en-US" baseline="0" dirty="0" smtClean="0"/>
              <a:t> i</a:t>
            </a:r>
            <a:r>
              <a:rPr lang="en-US" dirty="0" smtClean="0"/>
              <a:t>nitial lab tests</a:t>
            </a:r>
            <a:r>
              <a:rPr lang="en-US" baseline="0" dirty="0" smtClean="0"/>
              <a:t> conducted by the FDA found detectable levels of toxic cancer-causing chemicals, including an ingredient used in anti-freeze.  </a:t>
            </a:r>
          </a:p>
          <a:p>
            <a:pPr eaLnBrk="1" hangingPunct="1">
              <a:spcBef>
                <a:spcPct val="0"/>
              </a:spcBef>
              <a:buFontTx/>
              <a:buChar char="•"/>
            </a:pPr>
            <a:r>
              <a:rPr lang="en-US" baseline="0" dirty="0" smtClean="0"/>
              <a:t>Instead of comparing the aerosol from e-cigarettes to secondhand smoke, we should be comparing it to clean air.  </a:t>
            </a:r>
          </a:p>
          <a:p>
            <a:pPr eaLnBrk="1" hangingPunct="1">
              <a:spcBef>
                <a:spcPct val="0"/>
              </a:spcBef>
              <a:buFontTx/>
              <a:buChar char="•"/>
            </a:pPr>
            <a:r>
              <a:rPr lang="en-US" baseline="0" dirty="0" smtClean="0"/>
              <a:t>We’ve worked hard for the right to breathe clean air and e-cigarette vapor doesn’t meet this standard.</a:t>
            </a:r>
          </a:p>
          <a:p>
            <a:pPr eaLnBrk="1" hangingPunct="1">
              <a:spcBef>
                <a:spcPct val="0"/>
              </a:spcBef>
              <a:buFontTx/>
              <a:buChar char="•"/>
            </a:pPr>
            <a:r>
              <a:rPr lang="en-US" baseline="0" dirty="0" smtClean="0"/>
              <a:t>A 2011 German study found that secondhand emissions from e-cigs created ultra fine particles that can deeply penetrate the lungs of bystanders. Basically there are dust related particles that enter the lungs and don’t leave. In this study the unknown health consequences of repeatedly inhaling the toxins worried the researchers. </a:t>
            </a:r>
          </a:p>
          <a:p>
            <a:pPr eaLnBrk="1" hangingPunct="1">
              <a:spcBef>
                <a:spcPct val="0"/>
              </a:spcBef>
              <a:buFontTx/>
              <a:buChar char="•"/>
            </a:pPr>
            <a:endParaRPr lang="en-US" baseline="0" dirty="0" smtClean="0"/>
          </a:p>
          <a:p>
            <a:pPr defTabSz="436580" eaLnBrk="1" hangingPunct="1">
              <a:spcBef>
                <a:spcPct val="0"/>
              </a:spcBef>
              <a:defRPr/>
            </a:pPr>
            <a:r>
              <a:rPr lang="en-US" sz="1100" dirty="0" smtClean="0"/>
              <a:t>Photo: </a:t>
            </a:r>
            <a:r>
              <a:rPr lang="en-US" dirty="0" smtClean="0"/>
              <a:t>http://ecigarettereviewed.com</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#2) E-cigarettes can undermine clean indoor air policies by making enforcement confusing.</a:t>
            </a:r>
          </a:p>
          <a:p>
            <a:pPr marL="169553" indent="-169553" eaLnBrk="1" hangingPunct="1">
              <a:spcBef>
                <a:spcPct val="0"/>
              </a:spcBef>
              <a:buFont typeface="Arial" panose="020B0604020202020204" pitchFamily="34" charset="0"/>
              <a:buChar char="•"/>
            </a:pPr>
            <a:r>
              <a:rPr lang="en-US" dirty="0" err="1" smtClean="0"/>
              <a:t>Vaping</a:t>
            </a:r>
            <a:r>
              <a:rPr lang="en-US" dirty="0" smtClean="0"/>
              <a:t> creates a dense mix of vapor and fine particles that looks like tobacco smoke.  If exempt from clean</a:t>
            </a:r>
            <a:r>
              <a:rPr lang="en-US" baseline="0" dirty="0" smtClean="0"/>
              <a:t> indoor air policies, the ‘smoky look’ creates confusion with enforcement.</a:t>
            </a:r>
          </a:p>
          <a:p>
            <a:pPr marL="169553" indent="-169553" eaLnBrk="1" hangingPunct="1">
              <a:spcBef>
                <a:spcPct val="0"/>
              </a:spcBef>
              <a:buFont typeface="Arial" panose="020B0604020202020204" pitchFamily="34" charset="0"/>
              <a:buChar char="•"/>
            </a:pPr>
            <a:r>
              <a:rPr lang="en-US" baseline="0" dirty="0" smtClean="0"/>
              <a:t>Some people are using e-cigarettes to disguise illicit drug use, which makes enforcement difficult. Because the devices don’t produce a flame, a person smoking marijuana in an e-cigarette can take a puff and then quickly put it in a pocket.</a:t>
            </a:r>
          </a:p>
          <a:p>
            <a:pPr marL="169553" indent="-169553" eaLnBrk="1" hangingPunct="1">
              <a:spcBef>
                <a:spcPct val="0"/>
              </a:spcBef>
              <a:buFont typeface="Arial" panose="020B0604020202020204" pitchFamily="34" charset="0"/>
              <a:buChar char="•"/>
            </a:pPr>
            <a:endParaRPr lang="en-US" dirty="0" smtClean="0"/>
          </a:p>
          <a:p>
            <a:pPr marL="169553" indent="-169553" defTabSz="436580" eaLnBrk="1" hangingPunct="1">
              <a:spcBef>
                <a:spcPct val="0"/>
              </a:spcBef>
              <a:buFont typeface="Arial" panose="020B0604020202020204" pitchFamily="34" charset="0"/>
              <a:buChar char="•"/>
              <a:defRPr/>
            </a:pPr>
            <a:r>
              <a:rPr lang="en-US" sz="1100" dirty="0" smtClean="0"/>
              <a:t>Photo: http://www.trinketsandtrash.org/</a:t>
            </a:r>
          </a:p>
          <a:p>
            <a:pPr marL="169553" indent="-169553" eaLnBrk="1" hangingPunct="1">
              <a:spcBef>
                <a:spcPct val="0"/>
              </a:spcBef>
              <a:buFont typeface="Arial" panose="020B0604020202020204" pitchFamily="34" charset="0"/>
              <a:buChar char="•"/>
            </a:pPr>
            <a:endParaRPr lang="en-US" dirty="0" smtClean="0"/>
          </a:p>
          <a:p>
            <a:pPr eaLnBrk="1" hangingPunct="1">
              <a:spcBef>
                <a:spcPct val="0"/>
              </a:spcBef>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b="1" dirty="0" smtClean="0"/>
              <a:t>#3) There are no regulations on the manufacture and sale of e-cigarettes to protect consumers.</a:t>
            </a:r>
          </a:p>
          <a:p>
            <a:pPr marL="169553" indent="-169553" eaLnBrk="1" hangingPunct="1">
              <a:spcBef>
                <a:spcPct val="0"/>
              </a:spcBef>
              <a:buFont typeface="Arial" panose="020B0604020202020204" pitchFamily="34" charset="0"/>
              <a:buChar char="•"/>
            </a:pPr>
            <a:r>
              <a:rPr lang="en-US" dirty="0" smtClean="0"/>
              <a:t>The safety of e-cigarettes is unknown.</a:t>
            </a:r>
          </a:p>
          <a:p>
            <a:pPr marL="169553" indent="-169553" eaLnBrk="1" hangingPunct="1">
              <a:spcBef>
                <a:spcPct val="0"/>
              </a:spcBef>
              <a:buFont typeface="Arial" panose="020B0604020202020204" pitchFamily="34" charset="0"/>
              <a:buChar char="•"/>
            </a:pPr>
            <a:r>
              <a:rPr lang="en-US" dirty="0" smtClean="0"/>
              <a:t>Contents vary widely and may not match the ingredients or amounts listed on the label.  E-cigarettes labeled as zero nicotine may still contain nicotine.</a:t>
            </a:r>
          </a:p>
          <a:p>
            <a:pPr marL="169553" indent="-169553" eaLnBrk="1" hangingPunct="1">
              <a:spcBef>
                <a:spcPct val="0"/>
              </a:spcBef>
              <a:buFont typeface="Arial" panose="020B0604020202020204" pitchFamily="34" charset="0"/>
              <a:buChar char="•"/>
            </a:pPr>
            <a:r>
              <a:rPr lang="en-US" baseline="0" dirty="0" smtClean="0"/>
              <a:t>Nicotine in e-cigarette fluid (also known as ‘juice’) can be deadly if ingested improperly.</a:t>
            </a:r>
          </a:p>
          <a:p>
            <a:pPr marL="169553" indent="-169553" eaLnBrk="1" hangingPunct="1">
              <a:spcBef>
                <a:spcPct val="0"/>
              </a:spcBef>
              <a:buFont typeface="Arial" panose="020B0604020202020204" pitchFamily="34" charset="0"/>
              <a:buChar char="•"/>
            </a:pPr>
            <a:r>
              <a:rPr lang="en-US" baseline="0" dirty="0" smtClean="0"/>
              <a:t>Nicotine cartridges contain 20 mg, the refill bottles may contain up to 7 Grams of nicotine. </a:t>
            </a:r>
          </a:p>
          <a:p>
            <a:pPr marL="169553" indent="-169553" eaLnBrk="1" hangingPunct="1">
              <a:spcBef>
                <a:spcPct val="0"/>
              </a:spcBef>
              <a:buFont typeface="Arial" panose="020B0604020202020204" pitchFamily="34" charset="0"/>
              <a:buChar char="•"/>
            </a:pPr>
            <a:r>
              <a:rPr lang="en-US" baseline="0" dirty="0" smtClean="0"/>
              <a:t>Considering that a single 50 MILLIGRAM nicotine dose could potentially kill an adult, this means that 1 refill bottle has enough nicotine to kill 140 adults.</a:t>
            </a:r>
          </a:p>
          <a:p>
            <a:pPr marL="169553" indent="-169553" eaLnBrk="1" hangingPunct="1">
              <a:spcBef>
                <a:spcPct val="0"/>
              </a:spcBef>
              <a:buFont typeface="Arial" panose="020B0604020202020204" pitchFamily="34" charset="0"/>
              <a:buChar char="•"/>
            </a:pPr>
            <a:r>
              <a:rPr lang="en-US" baseline="0" dirty="0" smtClean="0"/>
              <a:t>Why would the manufacturers sell a highly concentrated solution? The more concentrated the solution the lighter the nicotine product: the lighter the nicotine product, the lower the taxes. Tobacco taxes are based on the weight of tobacco they contain. </a:t>
            </a:r>
          </a:p>
          <a:p>
            <a:pPr marL="169553" indent="-169553" eaLnBrk="1" hangingPunct="1">
              <a:spcBef>
                <a:spcPct val="0"/>
              </a:spcBef>
              <a:buFont typeface="Arial" panose="020B0604020202020204" pitchFamily="34" charset="0"/>
              <a:buChar char="•"/>
            </a:pPr>
            <a:r>
              <a:rPr lang="en-US" baseline="0" dirty="0" smtClean="0"/>
              <a:t>There has been an increase in reports of calls to the Food and Drug Administration (FDA) and poison control centers due to e-cigarettes.</a:t>
            </a:r>
          </a:p>
          <a:p>
            <a:pPr marL="169553" indent="-169553" defTabSz="452139" eaLnBrk="1" hangingPunct="1">
              <a:spcBef>
                <a:spcPct val="0"/>
              </a:spcBef>
              <a:buFont typeface="Arial" panose="020B0604020202020204" pitchFamily="34" charset="0"/>
              <a:buChar char="•"/>
              <a:defRPr/>
            </a:pPr>
            <a:r>
              <a:rPr lang="en-US" baseline="0" dirty="0" smtClean="0"/>
              <a:t>Some e-cigarette devices have caused fires in cars and homes while charging.</a:t>
            </a:r>
          </a:p>
          <a:p>
            <a:pPr marL="169553" indent="-169553" defTabSz="452139" eaLnBrk="1" hangingPunct="1">
              <a:spcBef>
                <a:spcPct val="0"/>
              </a:spcBef>
              <a:buFont typeface="Arial" panose="020B0604020202020204" pitchFamily="34" charset="0"/>
              <a:buChar char="•"/>
              <a:defRPr/>
            </a:pPr>
            <a:endParaRPr lang="en-US" baseline="0" dirty="0" smtClean="0"/>
          </a:p>
          <a:p>
            <a:pPr marL="169553" indent="-169553" defTabSz="452139" eaLnBrk="1" hangingPunct="1">
              <a:spcBef>
                <a:spcPct val="0"/>
              </a:spcBef>
              <a:defRPr/>
            </a:pPr>
            <a:r>
              <a:rPr lang="en-US" sz="1100" dirty="0" smtClean="0"/>
              <a:t>Photos: </a:t>
            </a:r>
          </a:p>
          <a:p>
            <a:pPr marL="169553" indent="-169553" defTabSz="452139" eaLnBrk="1" hangingPunct="1">
              <a:spcBef>
                <a:spcPct val="0"/>
              </a:spcBef>
              <a:defRPr/>
            </a:pPr>
            <a:r>
              <a:rPr lang="en-US" sz="1100" dirty="0" smtClean="0"/>
              <a:t>http://www.trinketsandtrash.org/ </a:t>
            </a:r>
          </a:p>
          <a:p>
            <a:pPr marL="169553" indent="-169553" defTabSz="452139" eaLnBrk="1" hangingPunct="1">
              <a:spcBef>
                <a:spcPct val="0"/>
              </a:spcBef>
              <a:defRPr/>
            </a:pPr>
            <a:r>
              <a:rPr lang="en-US" sz="1100" dirty="0" smtClean="0"/>
              <a:t>http://web.stanford.edu/group/ccr/blog/2007/11/nation_club_malboro_man_ad.html</a:t>
            </a:r>
          </a:p>
          <a:p>
            <a:pPr marL="169553" indent="-169553" defTabSz="452139" eaLnBrk="1" hangingPunct="1">
              <a:spcBef>
                <a:spcPct val="0"/>
              </a:spcBef>
              <a:defRPr/>
            </a:pPr>
            <a:r>
              <a:rPr lang="en-US" sz="1100" dirty="0" smtClean="0"/>
              <a:t>http</a:t>
            </a:r>
          </a:p>
          <a:p>
            <a:pPr marL="169553" indent="-169553" defTabSz="452139" eaLnBrk="1" hangingPunct="1">
              <a:spcBef>
                <a:spcPct val="0"/>
              </a:spcBef>
              <a:defRPr/>
            </a:pPr>
            <a:r>
              <a:rPr lang="en-US" sz="1100" dirty="0" smtClean="0"/>
              <a:t>http://171.67.24.121/tobacco_web/images/tobacco_ads/womens_cigarettes/virginia_slims/large/vslims_13a_3.jpg</a:t>
            </a:r>
          </a:p>
          <a:p>
            <a:pPr marL="169553" indent="-169553" defTabSz="452139" eaLnBrk="1" hangingPunct="1">
              <a:spcBef>
                <a:spcPct val="0"/>
              </a:spcBef>
              <a:buFont typeface="Arial" panose="020B0604020202020204" pitchFamily="34" charset="0"/>
              <a:buChar char="•"/>
              <a:defRPr/>
            </a:pPr>
            <a:endParaRPr lang="en-US" sz="1100" dirty="0" smtClean="0"/>
          </a:p>
          <a:p>
            <a:pPr marL="169553" indent="-169553" defTabSz="452139" eaLnBrk="1" hangingPunct="1">
              <a:spcBef>
                <a:spcPct val="0"/>
              </a:spcBef>
              <a:buFont typeface="Arial" panose="020B0604020202020204" pitchFamily="34" charset="0"/>
              <a:buChar char="•"/>
              <a:defRP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#4) E-Cigarettes are not approved by the FDA to help smokers quit.</a:t>
            </a:r>
          </a:p>
          <a:p>
            <a:pPr marL="169553" indent="-169553" eaLnBrk="1" hangingPunct="1">
              <a:spcBef>
                <a:spcPct val="0"/>
              </a:spcBef>
              <a:buFont typeface="Arial" panose="020B0604020202020204" pitchFamily="34" charset="0"/>
              <a:buChar char="•"/>
            </a:pPr>
            <a:r>
              <a:rPr lang="en-US" baseline="0" dirty="0" smtClean="0"/>
              <a:t>Despite manufacturer’s claims, not one of these products has been approved by the FDA as a cessation device.</a:t>
            </a:r>
          </a:p>
          <a:p>
            <a:pPr marL="169553" indent="-169553" eaLnBrk="1" hangingPunct="1">
              <a:spcBef>
                <a:spcPct val="0"/>
              </a:spcBef>
              <a:buFont typeface="Arial" panose="020B0604020202020204" pitchFamily="34" charset="0"/>
              <a:buChar char="•"/>
            </a:pPr>
            <a:r>
              <a:rPr lang="en-US" baseline="0" dirty="0" smtClean="0"/>
              <a:t>We know what works.  The combination of cessation counseling and FDA-approved medications, such as nicotine patches, lozenges and gum, is the most effective strategy to help smokers quit.</a:t>
            </a:r>
          </a:p>
          <a:p>
            <a:pPr marL="169553" indent="-169553" eaLnBrk="1" hangingPunct="1">
              <a:spcBef>
                <a:spcPct val="0"/>
              </a:spcBef>
              <a:buFont typeface="Arial" panose="020B0604020202020204" pitchFamily="34" charset="0"/>
              <a:buChar char="•"/>
            </a:pPr>
            <a:endParaRPr lang="en-US" baseline="0" dirty="0" smtClean="0"/>
          </a:p>
          <a:p>
            <a:pPr marL="169553" indent="-169553" defTabSz="436580" eaLnBrk="1" hangingPunct="1">
              <a:spcBef>
                <a:spcPct val="0"/>
              </a:spcBef>
              <a:buFont typeface="Arial" panose="020B0604020202020204" pitchFamily="34" charset="0"/>
              <a:buChar char="•"/>
              <a:defRPr/>
            </a:pPr>
            <a:r>
              <a:rPr lang="en-US" sz="1100" dirty="0" smtClean="0"/>
              <a:t>Photo: http://www.trinketsandtrash.org/</a:t>
            </a:r>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52139" eaLnBrk="1" hangingPunct="1">
              <a:spcBef>
                <a:spcPct val="0"/>
              </a:spcBef>
              <a:defRPr/>
            </a:pPr>
            <a:r>
              <a:rPr lang="en-US" b="1" dirty="0" smtClean="0"/>
              <a:t>#5) </a:t>
            </a:r>
            <a:r>
              <a:rPr lang="en-US" b="1" dirty="0" smtClean="0">
                <a:latin typeface="Calibri" pitchFamily="34" charset="0"/>
              </a:rPr>
              <a:t>E-cigarette users often continue to smoke regular cigarettes</a:t>
            </a:r>
            <a:r>
              <a:rPr lang="en-US" b="1" baseline="0" dirty="0" smtClean="0">
                <a:latin typeface="Calibri" pitchFamily="34" charset="0"/>
              </a:rPr>
              <a:t> as well as use e-cigarettes.</a:t>
            </a:r>
            <a:endParaRPr lang="en-US" b="1" dirty="0" smtClean="0">
              <a:latin typeface="Calibri" pitchFamily="34" charset="0"/>
            </a:endParaRPr>
          </a:p>
          <a:p>
            <a:pPr marL="169553" indent="-169553" eaLnBrk="1" hangingPunct="1">
              <a:spcBef>
                <a:spcPct val="0"/>
              </a:spcBef>
              <a:buFont typeface="Arial" panose="020B0604020202020204" pitchFamily="34" charset="0"/>
              <a:buChar char="•"/>
            </a:pPr>
            <a:r>
              <a:rPr lang="en-US" baseline="0" dirty="0" smtClean="0"/>
              <a:t>E-cigarettes are marketed as a way to circumvent clean indoor air laws.</a:t>
            </a:r>
          </a:p>
          <a:p>
            <a:pPr marL="169553" indent="-169553" eaLnBrk="1" hangingPunct="1">
              <a:spcBef>
                <a:spcPct val="0"/>
              </a:spcBef>
              <a:buFont typeface="Arial" panose="020B0604020202020204" pitchFamily="34" charset="0"/>
              <a:buChar char="•"/>
            </a:pPr>
            <a:r>
              <a:rPr lang="en-US" baseline="0" dirty="0" smtClean="0"/>
              <a:t>For example, users smoke e-cigarettes indoors and regular cigarettes outside.</a:t>
            </a:r>
          </a:p>
          <a:p>
            <a:pPr marL="169553" indent="-169553" eaLnBrk="1" hangingPunct="1">
              <a:spcBef>
                <a:spcPct val="0"/>
              </a:spcBef>
              <a:buFont typeface="Arial" panose="020B0604020202020204" pitchFamily="34" charset="0"/>
              <a:buChar char="•"/>
            </a:pPr>
            <a:r>
              <a:rPr lang="en-US" baseline="0" dirty="0" smtClean="0"/>
              <a:t>Since these products are being marketed as an alternative for smokers when they cannot smoke, their use can potentially lead to the dual use of cigarettes and e-cigarettes.</a:t>
            </a:r>
          </a:p>
          <a:p>
            <a:pPr marL="169553" indent="-169553" eaLnBrk="1" hangingPunct="1">
              <a:spcBef>
                <a:spcPct val="0"/>
              </a:spcBef>
              <a:buFont typeface="Arial" panose="020B0604020202020204" pitchFamily="34" charset="0"/>
              <a:buChar char="•"/>
            </a:pPr>
            <a:r>
              <a:rPr lang="en-US" baseline="0" dirty="0" smtClean="0"/>
              <a:t>The e-cigarette by nature works as an addiction device, not a cessation aid. </a:t>
            </a:r>
          </a:p>
          <a:p>
            <a:pPr marL="169553" indent="-169553" eaLnBrk="1" hangingPunct="1">
              <a:spcBef>
                <a:spcPct val="0"/>
              </a:spcBef>
              <a:buFont typeface="Arial" panose="020B0604020202020204" pitchFamily="34" charset="0"/>
              <a:buChar char="•"/>
            </a:pPr>
            <a:r>
              <a:rPr lang="en-US" baseline="0" dirty="0" smtClean="0"/>
              <a:t>This means they don’t quit. They just use a new, potentially harmful product in addition to continuing to smoke.</a:t>
            </a:r>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defTabSz="436580" eaLnBrk="1" hangingPunct="1">
              <a:spcBef>
                <a:spcPct val="0"/>
              </a:spcBef>
              <a:buFont typeface="Arial" panose="020B0604020202020204" pitchFamily="34" charset="0"/>
              <a:buChar char="•"/>
              <a:defRPr/>
            </a:pPr>
            <a:r>
              <a:rPr lang="en-US" sz="1100" dirty="0" smtClean="0"/>
              <a:t>Photo: http://www.trinketsandtrash.org/</a:t>
            </a:r>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marL="169553" indent="-169553" eaLnBrk="1" hangingPunct="1">
              <a:spcBef>
                <a:spcPct val="0"/>
              </a:spcBef>
              <a:buFont typeface="Arial" panose="020B0604020202020204" pitchFamily="34" charset="0"/>
              <a:buChar char="•"/>
            </a:pPr>
            <a:endParaRPr lang="en-US" baseline="0"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DC0F1-96A4-432D-BDD6-9D619E80DCD4}" type="slidenum">
              <a:rPr lang="en-US"/>
              <a:pPr fontAlgn="base">
                <a:spcBef>
                  <a:spcPct val="0"/>
                </a:spcBef>
                <a:spcAft>
                  <a:spcPct val="0"/>
                </a:spcAft>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#6) E-Cigarettes appeal to youth.</a:t>
            </a:r>
          </a:p>
          <a:p>
            <a:pPr marL="169553" indent="-169553" eaLnBrk="1" hangingPunct="1">
              <a:spcBef>
                <a:spcPct val="0"/>
              </a:spcBef>
              <a:buFont typeface="Arial" panose="020B0604020202020204" pitchFamily="34" charset="0"/>
              <a:buChar char="•"/>
            </a:pPr>
            <a:r>
              <a:rPr lang="en-US" baseline="0" dirty="0" smtClean="0"/>
              <a:t>Glamorous marketing of these products includes </a:t>
            </a:r>
            <a:r>
              <a:rPr lang="en-US" baseline="0" dirty="0" err="1" smtClean="0"/>
              <a:t>tv</a:t>
            </a:r>
            <a:r>
              <a:rPr lang="en-US" baseline="0" dirty="0" smtClean="0"/>
              <a:t> and </a:t>
            </a:r>
            <a:r>
              <a:rPr lang="en-US" dirty="0" smtClean="0"/>
              <a:t>magazine</a:t>
            </a:r>
            <a:r>
              <a:rPr lang="en-US" baseline="0" dirty="0" smtClean="0"/>
              <a:t> ads</a:t>
            </a:r>
            <a:r>
              <a:rPr lang="en-US" dirty="0" smtClean="0"/>
              <a:t>, online promotions, social media, billboards and even shout outs at the Golden Globes.</a:t>
            </a:r>
          </a:p>
          <a:p>
            <a:pPr marL="169553" indent="-169553" eaLnBrk="1" hangingPunct="1">
              <a:spcBef>
                <a:spcPct val="0"/>
              </a:spcBef>
              <a:buFont typeface="Arial" panose="020B0604020202020204" pitchFamily="34" charset="0"/>
              <a:buChar char="•"/>
            </a:pPr>
            <a:r>
              <a:rPr lang="en-US" dirty="0" smtClean="0"/>
              <a:t>These advertisements dress</a:t>
            </a:r>
            <a:r>
              <a:rPr lang="en-US" baseline="0" dirty="0" smtClean="0"/>
              <a:t> up</a:t>
            </a:r>
            <a:r>
              <a:rPr lang="en-US" dirty="0" smtClean="0"/>
              <a:t> e-cigarettes as a better smelling, cheaper and guilt free alternative to smoking.</a:t>
            </a:r>
          </a:p>
          <a:p>
            <a:pPr marL="169553" indent="-169553" eaLnBrk="1" hangingPunct="1">
              <a:spcBef>
                <a:spcPct val="0"/>
              </a:spcBef>
              <a:buFont typeface="Arial" panose="020B0604020202020204" pitchFamily="34" charset="0"/>
              <a:buChar char="•"/>
            </a:pPr>
            <a:r>
              <a:rPr lang="en-US" baseline="0" dirty="0" smtClean="0"/>
              <a:t>The tobacco industry is using the same marketing tricks for e-cigarettes that they once used for traditional tobacco products.  Since e-cigarettes are not regulated, marketing strategies which are illegal for tobacco products are fair game when it comes to e-cigarettes.  </a:t>
            </a:r>
          </a:p>
          <a:p>
            <a:pPr marL="169553" indent="-169553" eaLnBrk="1" hangingPunct="1">
              <a:spcBef>
                <a:spcPct val="0"/>
              </a:spcBef>
              <a:buFont typeface="Arial" panose="020B0604020202020204" pitchFamily="34" charset="0"/>
              <a:buChar char="•"/>
            </a:pPr>
            <a:r>
              <a:rPr lang="en-US" dirty="0" smtClean="0"/>
              <a:t>The</a:t>
            </a:r>
            <a:r>
              <a:rPr lang="en-US" baseline="0" dirty="0" smtClean="0"/>
              <a:t> volume of e-cigarette marketing is increasing daily.  </a:t>
            </a:r>
            <a:r>
              <a:rPr lang="en-US" dirty="0" smtClean="0"/>
              <a:t>This amplified attention could lead to the re-normalization and social acceptability of smoking</a:t>
            </a:r>
            <a:r>
              <a:rPr lang="en-US" baseline="0" dirty="0" smtClean="0"/>
              <a:t> cigarettes</a:t>
            </a:r>
            <a:r>
              <a:rPr lang="en-US" dirty="0" smtClean="0"/>
              <a:t>.</a:t>
            </a:r>
          </a:p>
          <a:p>
            <a:pPr eaLnBrk="1" hangingPunct="1">
              <a:spcBef>
                <a:spcPct val="0"/>
              </a:spcBef>
            </a:pPr>
            <a:endParaRPr lang="en-US" baseline="0" dirty="0" smtClean="0"/>
          </a:p>
          <a:p>
            <a:pPr eaLnBrk="1" hangingPunct="1">
              <a:spcBef>
                <a:spcPct val="0"/>
              </a:spcBef>
            </a:pPr>
            <a:endParaRPr lang="en-US" dirty="0" smtClean="0"/>
          </a:p>
          <a:p>
            <a:r>
              <a:rPr lang="en-US" dirty="0" smtClean="0"/>
              <a:t>Photos:</a:t>
            </a:r>
            <a:br>
              <a:rPr lang="en-US" dirty="0" smtClean="0"/>
            </a:br>
            <a:r>
              <a:rPr lang="en-US" dirty="0" smtClean="0"/>
              <a:t>http://www.advantagemarketingks.com/uploads/2/2/8/3/22833372/6523851.gif?450</a:t>
            </a:r>
          </a:p>
          <a:p>
            <a:r>
              <a:rPr lang="en-US" dirty="0" smtClean="0"/>
              <a:t>http://www.hollywoodreporter.com/sites/default/files/2014/01/oscar_statue.jpg</a:t>
            </a:r>
          </a:p>
          <a:p>
            <a:r>
              <a:rPr lang="en-US" dirty="0" smtClean="0"/>
              <a:t>http://queerty-prodweb.s3.amazonaws.com/wp/docs/2014/07/emmy07_11.gif</a:t>
            </a:r>
          </a:p>
          <a:p>
            <a:r>
              <a:rPr lang="en-US" dirty="0" smtClean="0"/>
              <a:t>http://www.iriefm.net/sites/default/files/news/2014-12-03%2012%3A07/grammy-trophy.png</a:t>
            </a: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Nicotine alone is toxic even before chemicals</a:t>
            </a:r>
            <a:r>
              <a:rPr lang="en-US" baseline="0" dirty="0" smtClean="0"/>
              <a:t> are added to tobacco products. </a:t>
            </a:r>
          </a:p>
          <a:p>
            <a:pPr>
              <a:buFont typeface="Arial" pitchFamily="34" charset="0"/>
              <a:buChar char="•"/>
            </a:pPr>
            <a:r>
              <a:rPr lang="en-US" baseline="0" dirty="0" smtClean="0"/>
              <a:t>All e-cigarettes are derived from a regular tobacco plant. It’s like a form of liquid tobacco.</a:t>
            </a:r>
          </a:p>
          <a:p>
            <a:pPr>
              <a:buFont typeface="Arial" pitchFamily="34" charset="0"/>
              <a:buChar char="•"/>
            </a:pPr>
            <a:r>
              <a:rPr lang="en-US" baseline="0" dirty="0" smtClean="0"/>
              <a:t> Nicotine is used as a pesticide because it takes away a bugs appetite like it takes away a smoker’s appetite.</a:t>
            </a:r>
          </a:p>
          <a:p>
            <a:pPr defTabSz="436580">
              <a:buFont typeface="Arial" pitchFamily="34" charset="0"/>
              <a:buChar char="•"/>
              <a:defRPr/>
            </a:pPr>
            <a:r>
              <a:rPr lang="en-US" baseline="0" dirty="0" smtClean="0"/>
              <a:t>So, no matter what form the nicotine is delivered (electronic or combustible) it still has toxic nicotine. </a:t>
            </a:r>
          </a:p>
          <a:p>
            <a:pPr>
              <a:buFont typeface="Arial" pitchFamily="34" charset="0"/>
              <a:buChar char="•"/>
            </a:pPr>
            <a:r>
              <a:rPr lang="en-US" baseline="0" dirty="0" smtClean="0"/>
              <a:t>Nicotine users suffer from nicotine addiction and  also suffer at the hands of those who profit from their addiction. </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Char char="•"/>
            </a:pPr>
            <a:r>
              <a:rPr lang="en-US" baseline="0" dirty="0" smtClean="0"/>
              <a:t>Photos: http://en.wikipedia.org/wiki/Tobacco &amp; http://www.bridge-bradford.org.uk/about-drugs/nicotine</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http://www.trinketsandtrash.org</a:t>
            </a:r>
          </a:p>
          <a:p>
            <a:r>
              <a:rPr lang="en-US" dirty="0" smtClean="0"/>
              <a:t>http://www.tobaccofreekids.org/ad_gallery/P150</a:t>
            </a: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http://www.trinketsandtrash.org</a:t>
            </a: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a:t>
            </a:r>
          </a:p>
          <a:p>
            <a:r>
              <a:rPr lang="en-US" dirty="0" smtClean="0"/>
              <a:t>http://www.hollywoodreporter.com/sites/default/files/imagecache/675x380/2014/01/julia_louis_dreyfus_e_cig_a_l.jpg</a:t>
            </a:r>
          </a:p>
          <a:p>
            <a:r>
              <a:rPr lang="en-US" dirty="0" smtClean="0"/>
              <a:t>http://assets.nydailynews.com/polopoly_fs/1.1918040!/img/httpImage/image.jpg_gen/derivatives/article_970/pot27f-1-web.jpg</a:t>
            </a:r>
          </a:p>
          <a:p>
            <a:r>
              <a:rPr lang="en-US" dirty="0" smtClean="0"/>
              <a:t>http://media.nbcchicago.com/images/654*369/jenny-mccarthy-e-cig.jpg</a:t>
            </a:r>
          </a:p>
          <a:p>
            <a:r>
              <a:rPr lang="en-US" dirty="0" smtClean="0"/>
              <a:t>http://ecigarettenews.net/wp-content/uploads/2014/02/Leo-at-Golden-Globes-300.jpg</a:t>
            </a:r>
          </a:p>
          <a:p>
            <a:r>
              <a:rPr lang="en-US" dirty="0" smtClean="0"/>
              <a:t>http://images.huffingtonpost.com/2014-02-01-alg_electroniccigarette_katherineheigl300x225.jpg</a:t>
            </a: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They come in many flavors such as gummy bear, strawberry, cherry crush and cotton candy.</a:t>
            </a:r>
          </a:p>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once again monitor the population before convincing ourselves of what we already know, namely tobacco kills, only now in terms of the latest shiny</a:t>
            </a:r>
            <a:r>
              <a:rPr lang="en-US" baseline="0" dirty="0" smtClean="0"/>
              <a:t> new toy from the tobacco industry, well, shame on us. We already know the toxicity of the chemical ingredients. Blending these together and then vaporizing them, repeatedly inhaling them deeply for years, driven by addiction, probably will yield adverse health effects that we simply won’t recognize until then. This route of exposure remains completely unstudied. We stand to lose a half-century of hard earned gains in healthier living by inaction.”</a:t>
            </a:r>
          </a:p>
          <a:p>
            <a:r>
              <a:rPr lang="en-US" baseline="0" dirty="0" smtClean="0"/>
              <a:t>***Never ending battle.</a:t>
            </a: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Points</a:t>
            </a:r>
            <a:endParaRPr lang="en-US" dirty="0"/>
          </a:p>
          <a:p>
            <a:pPr marL="339105" indent="-339105" defTabSz="452139">
              <a:spcBef>
                <a:spcPct val="20000"/>
              </a:spcBef>
              <a:buFont typeface="Arial" charset="0"/>
              <a:buChar char="•"/>
              <a:defRPr/>
            </a:pPr>
            <a:r>
              <a:rPr lang="en-US" dirty="0">
                <a:solidFill>
                  <a:prstClr val="white"/>
                </a:solidFill>
              </a:rPr>
              <a:t>E-cigarettes aren’t good for our air or our kids</a:t>
            </a:r>
          </a:p>
          <a:p>
            <a:pPr marL="339105" indent="-339105" defTabSz="452139">
              <a:spcBef>
                <a:spcPct val="20000"/>
              </a:spcBef>
              <a:buFont typeface="Arial" charset="0"/>
              <a:buChar char="•"/>
              <a:defRPr/>
            </a:pPr>
            <a:r>
              <a:rPr lang="en-US" dirty="0">
                <a:solidFill>
                  <a:prstClr val="white"/>
                </a:solidFill>
              </a:rPr>
              <a:t>E-cigarettes haven’t been proven to be safe </a:t>
            </a:r>
            <a:endParaRPr lang="en-US" dirty="0" smtClean="0">
              <a:solidFill>
                <a:prstClr val="white"/>
              </a:solidFill>
            </a:endParaRPr>
          </a:p>
          <a:p>
            <a:pPr marL="339105" indent="-339105" defTabSz="452139">
              <a:spcBef>
                <a:spcPct val="20000"/>
              </a:spcBef>
              <a:buFont typeface="Arial" charset="0"/>
              <a:buChar char="•"/>
              <a:defRPr/>
            </a:pPr>
            <a:r>
              <a:rPr lang="en-US" dirty="0" smtClean="0">
                <a:solidFill>
                  <a:prstClr val="white"/>
                </a:solidFill>
              </a:rPr>
              <a:t>Unregulated </a:t>
            </a:r>
            <a:r>
              <a:rPr lang="en-US" dirty="0">
                <a:solidFill>
                  <a:prstClr val="white"/>
                </a:solidFill>
              </a:rPr>
              <a:t>marketing, sale and </a:t>
            </a:r>
            <a:r>
              <a:rPr lang="en-US" dirty="0" smtClean="0">
                <a:solidFill>
                  <a:prstClr val="white"/>
                </a:solidFill>
              </a:rPr>
              <a:t>distribution</a:t>
            </a:r>
            <a:endParaRPr lang="en-US" dirty="0">
              <a:solidFill>
                <a:prstClr val="white"/>
              </a:solidFill>
            </a:endParaRPr>
          </a:p>
          <a:p>
            <a:pPr marL="339105" indent="-339105" defTabSz="452139">
              <a:spcBef>
                <a:spcPct val="20000"/>
              </a:spcBef>
              <a:buFont typeface="Arial" charset="0"/>
              <a:buChar char="•"/>
              <a:defRPr/>
            </a:pPr>
            <a:r>
              <a:rPr lang="en-US" dirty="0" smtClean="0">
                <a:solidFill>
                  <a:prstClr val="white"/>
                </a:solidFill>
              </a:rPr>
              <a:t>Smoking Cessation </a:t>
            </a:r>
            <a:r>
              <a:rPr lang="en-US" dirty="0">
                <a:solidFill>
                  <a:prstClr val="white"/>
                </a:solidFill>
              </a:rPr>
              <a:t>claims are unproven</a:t>
            </a:r>
          </a:p>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28</a:t>
            </a:fld>
            <a:endParaRPr lang="en-US"/>
          </a:p>
        </p:txBody>
      </p:sp>
    </p:spTree>
    <p:extLst>
      <p:ext uri="{BB962C8B-B14F-4D97-AF65-F5344CB8AC3E}">
        <p14:creationId xmlns:p14="http://schemas.microsoft.com/office/powerpoint/2010/main" xmlns="" val="1737186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Elementary – Share lesson plan on the dangers of smoking – Kids</a:t>
            </a:r>
            <a:r>
              <a:rPr lang="en-US" baseline="0" dirty="0" smtClean="0"/>
              <a:t> would ask about e-cigarettes and they already think it is “safer” than a regular cigarette. Educate kids about how addictive nicotine is and use the motto “If you never start you never have to stop”.</a:t>
            </a:r>
          </a:p>
          <a:p>
            <a:pPr>
              <a:buFont typeface="Arial" pitchFamily="34" charset="0"/>
              <a:buChar char="•"/>
            </a:pPr>
            <a:r>
              <a:rPr lang="en-US" baseline="0" dirty="0" smtClean="0"/>
              <a:t> Middle - </a:t>
            </a:r>
          </a:p>
          <a:p>
            <a:pPr>
              <a:buFont typeface="Arial" pitchFamily="34" charset="0"/>
              <a:buChar char="•"/>
            </a:pPr>
            <a:r>
              <a:rPr lang="en-US" baseline="0" dirty="0" smtClean="0"/>
              <a:t> High -  </a:t>
            </a:r>
          </a:p>
          <a:p>
            <a:pPr defTabSz="436580">
              <a:buFont typeface="Arial" pitchFamily="34" charset="0"/>
              <a:buChar char="•"/>
              <a:defRPr/>
            </a:pPr>
            <a:r>
              <a:rPr lang="en-US" dirty="0" smtClean="0"/>
              <a:t> Update District-wide policies from “Smoke Free Facilities” to “Tobacco Free Facilities” – New Holstein School district did update their policy to Tobacco free which includes all forms</a:t>
            </a:r>
            <a:r>
              <a:rPr lang="en-US" baseline="0" dirty="0" smtClean="0"/>
              <a:t> of tobacco products including e-cigarettes.</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b="1" dirty="0" smtClean="0"/>
              <a:t>Join our coalition </a:t>
            </a:r>
          </a:p>
          <a:p>
            <a:pPr marL="169553" indent="-169553" defTabSz="452139" eaLnBrk="1" hangingPunct="1">
              <a:spcBef>
                <a:spcPct val="0"/>
              </a:spcBef>
              <a:buFont typeface="Arial" panose="020B0604020202020204" pitchFamily="34" charset="0"/>
              <a:buChar char="•"/>
              <a:defRPr/>
            </a:pPr>
            <a:r>
              <a:rPr lang="en-US" dirty="0" smtClean="0"/>
              <a:t>Link the audience to your coalition</a:t>
            </a:r>
            <a:r>
              <a:rPr lang="en-US" baseline="0" dirty="0" smtClean="0"/>
              <a:t> or tobwis.org</a:t>
            </a:r>
            <a:endParaRPr lang="en-US" dirty="0" smtClean="0"/>
          </a:p>
          <a:p>
            <a:pPr eaLnBrk="1" hangingPunct="1">
              <a:spcBef>
                <a:spcPct val="0"/>
              </a:spcBef>
            </a:pPr>
            <a:endParaRPr lang="en-US" dirty="0" smtClean="0"/>
          </a:p>
          <a:p>
            <a:pPr eaLnBrk="1" hangingPunct="1">
              <a:spcBef>
                <a:spcPct val="0"/>
              </a:spcBef>
            </a:pPr>
            <a:r>
              <a:rPr lang="en-US" b="1" dirty="0" smtClean="0"/>
              <a:t>Write letters</a:t>
            </a:r>
            <a:r>
              <a:rPr lang="en-US" b="1" baseline="0" dirty="0" smtClean="0"/>
              <a:t> to the editor – here’s why:</a:t>
            </a:r>
          </a:p>
          <a:p>
            <a:pPr marL="678210" lvl="1" indent="-226070" eaLnBrk="1" hangingPunct="1">
              <a:spcBef>
                <a:spcPct val="0"/>
              </a:spcBef>
              <a:buFontTx/>
              <a:buChar char="•"/>
            </a:pPr>
            <a:r>
              <a:rPr lang="en-US" dirty="0" smtClean="0"/>
              <a:t>We can get our message out there</a:t>
            </a:r>
          </a:p>
          <a:p>
            <a:pPr marL="678210" lvl="1" indent="-226070" eaLnBrk="1" hangingPunct="1">
              <a:spcBef>
                <a:spcPct val="0"/>
              </a:spcBef>
              <a:buFontTx/>
              <a:buChar char="•"/>
            </a:pPr>
            <a:r>
              <a:rPr lang="en-US" dirty="0" smtClean="0"/>
              <a:t>Newspapers are fairly good about running them, especially in smaller communities</a:t>
            </a:r>
          </a:p>
          <a:p>
            <a:pPr marL="678210" lvl="1" indent="-226070" eaLnBrk="1" hangingPunct="1">
              <a:spcBef>
                <a:spcPct val="0"/>
              </a:spcBef>
              <a:buFontTx/>
              <a:buChar char="•"/>
            </a:pPr>
            <a:r>
              <a:rPr lang="en-US" dirty="0" smtClean="0"/>
              <a:t>People read them – the opinion page is second only to the front page in readership</a:t>
            </a:r>
          </a:p>
          <a:p>
            <a:pPr marL="678210" lvl="1" indent="-226070" eaLnBrk="1" hangingPunct="1">
              <a:spcBef>
                <a:spcPct val="0"/>
              </a:spcBef>
              <a:buFontTx/>
              <a:buChar char="•"/>
            </a:pPr>
            <a:r>
              <a:rPr lang="en-US" dirty="0" smtClean="0"/>
              <a:t>A few tips: Stay positive, keep it short (250 words), avoid numbers, use comparisons, tell a story, keep it local, short paragraphs, write simply (write as you speak).</a:t>
            </a:r>
          </a:p>
          <a:p>
            <a:pPr eaLnBrk="1" hangingPunct="1">
              <a:spcBef>
                <a:spcPct val="0"/>
              </a:spcBef>
            </a:pPr>
            <a:endParaRPr lang="en-US" b="0" baseline="0" dirty="0" smtClean="0"/>
          </a:p>
          <a:p>
            <a:pPr eaLnBrk="1" hangingPunct="1">
              <a:spcBef>
                <a:spcPct val="0"/>
              </a:spcBef>
            </a:pPr>
            <a:r>
              <a:rPr lang="en-US" b="1" baseline="0" dirty="0" smtClean="0"/>
              <a:t>Educate community organizations using this </a:t>
            </a:r>
            <a:r>
              <a:rPr lang="en-US" b="1" baseline="0" dirty="0" err="1" smtClean="0"/>
              <a:t>powerpoint</a:t>
            </a:r>
            <a:r>
              <a:rPr lang="en-US" b="1" baseline="0" dirty="0" smtClean="0"/>
              <a:t> presentation</a:t>
            </a:r>
          </a:p>
          <a:p>
            <a:pPr eaLnBrk="1" hangingPunct="1">
              <a:spcBef>
                <a:spcPct val="0"/>
              </a:spcBef>
            </a:pPr>
            <a:endParaRPr lang="en-US" b="0" baseline="0" dirty="0" smtClean="0"/>
          </a:p>
          <a:p>
            <a:pPr eaLnBrk="1" hangingPunct="1">
              <a:spcBef>
                <a:spcPct val="0"/>
              </a:spcBef>
            </a:pPr>
            <a:r>
              <a:rPr lang="en-US" b="1" baseline="0" dirty="0" smtClean="0"/>
              <a:t>Educate policy makers</a:t>
            </a:r>
          </a:p>
          <a:p>
            <a:pPr marL="169553" indent="-169553" eaLnBrk="1" hangingPunct="1">
              <a:spcBef>
                <a:spcPct val="0"/>
              </a:spcBef>
              <a:buFont typeface="Arial" panose="020B0604020202020204" pitchFamily="34" charset="0"/>
              <a:buChar char="•"/>
            </a:pPr>
            <a:r>
              <a:rPr lang="en-US" dirty="0" smtClean="0"/>
              <a:t>It’s important to educate policy makers to the problem of e-cigarettes and explain possible</a:t>
            </a:r>
            <a:r>
              <a:rPr lang="en-US" baseline="0" dirty="0" smtClean="0"/>
              <a:t> solutions</a:t>
            </a:r>
            <a:r>
              <a:rPr lang="en-US" dirty="0" smtClean="0"/>
              <a:t>. </a:t>
            </a:r>
          </a:p>
          <a:p>
            <a:pPr marL="169553" indent="-169553" defTabSz="452139" eaLnBrk="1" hangingPunct="1">
              <a:spcBef>
                <a:spcPct val="0"/>
              </a:spcBef>
              <a:buFont typeface="Arial" panose="020B0604020202020204" pitchFamily="34" charset="0"/>
              <a:buChar char="•"/>
              <a:defRPr/>
            </a:pPr>
            <a:r>
              <a:rPr lang="en-US" dirty="0" smtClean="0"/>
              <a:t>Community members are instrumental in educating policy makers on issues that affect youth in their communities.</a:t>
            </a:r>
          </a:p>
          <a:p>
            <a:pPr eaLnBrk="1" hangingPunct="1">
              <a:spcBef>
                <a:spcPct val="0"/>
              </a:spcBef>
            </a:pPr>
            <a:r>
              <a:rPr lang="en-US" i="1" dirty="0" smtClean="0"/>
              <a:t>LOCALIZE THIS SLIDE….. </a:t>
            </a:r>
          </a:p>
          <a:p>
            <a:pPr>
              <a:buFontTx/>
              <a:buChar char="•"/>
            </a:pPr>
            <a:r>
              <a:rPr lang="en-US" i="1" dirty="0" smtClean="0"/>
              <a:t>Put a picture from your community here – whether it’s a picture of a local legislator being educated on e-cigarettes/tobacco prevention and control.  Then talk about where you’ve seen e-cigarettes marketed in your community.</a:t>
            </a:r>
          </a:p>
          <a:p>
            <a:pPr eaLnBrk="1" hangingPunct="1">
              <a:spcBef>
                <a:spcPct val="0"/>
              </a:spcBef>
              <a:buFontTx/>
              <a:buChar char="•"/>
            </a:pPr>
            <a:r>
              <a:rPr lang="en-US" i="1" dirty="0" smtClean="0"/>
              <a:t>Share a story about a time you met with a legislator</a:t>
            </a:r>
            <a:r>
              <a:rPr lang="en-US" i="1" baseline="0" dirty="0" smtClean="0"/>
              <a:t> or local elected </a:t>
            </a:r>
            <a:r>
              <a:rPr lang="en-US" i="1" dirty="0" smtClean="0"/>
              <a:t>official</a:t>
            </a:r>
            <a:r>
              <a:rPr lang="en-US" i="1" baseline="0" dirty="0" smtClean="0"/>
              <a:t> </a:t>
            </a:r>
            <a:r>
              <a:rPr lang="en-US" i="1" dirty="0" smtClean="0"/>
              <a:t>at a legislative meeting coming up that people could attend or encourage them to write a letter to their legislators regarding their concerns about e-cigarettes.</a:t>
            </a:r>
          </a:p>
          <a:p>
            <a:pPr eaLnBrk="1" hangingPunct="1">
              <a:spcBef>
                <a:spcPct val="0"/>
              </a:spcBef>
            </a:pPr>
            <a:endParaRPr lang="en-US" dirty="0" smtClean="0"/>
          </a:p>
          <a:p>
            <a:pPr marL="169553" indent="-169553" eaLnBrk="1" hangingPunct="1">
              <a:spcBef>
                <a:spcPct val="0"/>
              </a:spcBef>
              <a:buFont typeface="Arial" panose="020B0604020202020204" pitchFamily="34" charset="0"/>
              <a:buChar char="•"/>
            </a:pPr>
            <a:endParaRPr lang="en-US" dirty="0"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A0F75-CBAE-4533-AD94-C2B1C8421A6D}" type="slidenum">
              <a:rPr lang="en-US"/>
              <a:pPr fontAlgn="base">
                <a:spcBef>
                  <a:spcPct val="0"/>
                </a:spcBef>
                <a:spcAft>
                  <a:spcPct val="0"/>
                </a:spcAft>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i="1" dirty="0" smtClean="0"/>
              <a:t>Add your contact information here! </a:t>
            </a:r>
          </a:p>
        </p:txBody>
      </p:sp>
      <p:sp>
        <p:nvSpPr>
          <p:cNvPr id="4" name="Slide Number Placeholder 3"/>
          <p:cNvSpPr>
            <a:spLocks noGrp="1"/>
          </p:cNvSpPr>
          <p:nvPr>
            <p:ph type="sldNum" sz="quarter" idx="5"/>
          </p:nvPr>
        </p:nvSpPr>
        <p:spPr/>
        <p:txBody>
          <a:bodyPr/>
          <a:lstStyle/>
          <a:p>
            <a:pPr>
              <a:defRPr/>
            </a:pPr>
            <a:fld id="{A9C478E2-9424-4E81-A145-A9F2D2820F07}"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exact dose of nicotine the e-cigarette user will receive depends entirely</a:t>
            </a:r>
            <a:r>
              <a:rPr lang="en-US" baseline="0" dirty="0" smtClean="0"/>
              <a:t> on how fast and how hard they drag from the device.</a:t>
            </a:r>
          </a:p>
          <a:p>
            <a:pPr>
              <a:buFont typeface="Arial" pitchFamily="34" charset="0"/>
              <a:buChar char="•"/>
            </a:pPr>
            <a:r>
              <a:rPr lang="en-US" baseline="0" dirty="0" smtClean="0"/>
              <a:t>The as advertised “safer and healthier” product is simply the most extreme way of pumping nicotine into the brain on demand. There is no research that proves it is safer. </a:t>
            </a:r>
          </a:p>
          <a:p>
            <a:pPr>
              <a:buFont typeface="Arial" pitchFamily="34" charset="0"/>
              <a:buChar char="•"/>
            </a:pPr>
            <a:r>
              <a:rPr lang="en-US" baseline="0" dirty="0" smtClean="0"/>
              <a:t>Years ago filtered cigarettes were supposed to be a “safer way” of smoking.</a:t>
            </a:r>
          </a:p>
          <a:p>
            <a:pPr>
              <a:buFont typeface="Arial" pitchFamily="34" charset="0"/>
              <a:buChar char="•"/>
            </a:pPr>
            <a:r>
              <a:rPr lang="en-US" baseline="0" dirty="0" smtClean="0"/>
              <a:t>Filtered cigarette users inhaled more deeply and frequently with each filtered cigarette they smoked.</a:t>
            </a:r>
          </a:p>
          <a:p>
            <a:pPr>
              <a:buFont typeface="Arial" pitchFamily="34" charset="0"/>
              <a:buChar char="•"/>
            </a:pPr>
            <a:r>
              <a:rPr lang="en-US" baseline="0" dirty="0" smtClean="0"/>
              <a:t>The same is to be expected with e-cigarette users – They may find them as fuel but never satisfy their nicotine addiction. </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Char char="•"/>
            </a:pPr>
            <a:r>
              <a:rPr lang="en-US" baseline="0" dirty="0" smtClean="0"/>
              <a:t>Photos: http://en.wikipedia.org/wiki/Cigarette &amp; http://www.dhresource.com/albu_258901664_00-1.0x0/high-quality-clearomizer-ce5-cartomizer-in.jpg</a:t>
            </a:r>
          </a:p>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For decades there have been many retellings of a “safer cigarette” from tobacco corporations such as:</a:t>
            </a:r>
          </a:p>
          <a:p>
            <a:r>
              <a:rPr lang="en-US" dirty="0" smtClean="0"/>
              <a:t>Menthol,</a:t>
            </a:r>
            <a:r>
              <a:rPr lang="en-US" baseline="0" dirty="0" smtClean="0"/>
              <a:t> </a:t>
            </a:r>
            <a:r>
              <a:rPr lang="en-US" dirty="0" smtClean="0"/>
              <a:t>Filtered,</a:t>
            </a:r>
            <a:r>
              <a:rPr lang="en-US" baseline="0" dirty="0" smtClean="0"/>
              <a:t> </a:t>
            </a:r>
            <a:r>
              <a:rPr lang="en-US" dirty="0" smtClean="0"/>
              <a:t>Low tar/nicotine,</a:t>
            </a:r>
            <a:r>
              <a:rPr lang="en-US" baseline="0" dirty="0" smtClean="0"/>
              <a:t> </a:t>
            </a:r>
            <a:r>
              <a:rPr lang="en-US" dirty="0" smtClean="0"/>
              <a:t>Recessed filters,</a:t>
            </a:r>
            <a:r>
              <a:rPr lang="en-US" baseline="0" dirty="0" smtClean="0"/>
              <a:t> </a:t>
            </a:r>
            <a:r>
              <a:rPr lang="en-US" dirty="0" smtClean="0"/>
              <a:t>Spit Tobacco,</a:t>
            </a:r>
            <a:r>
              <a:rPr lang="en-US" baseline="0" dirty="0" smtClean="0"/>
              <a:t> </a:t>
            </a:r>
            <a:r>
              <a:rPr lang="en-US" dirty="0" smtClean="0"/>
              <a:t>Smokeless tobacco,</a:t>
            </a:r>
            <a:r>
              <a:rPr lang="en-US" baseline="0" dirty="0" smtClean="0"/>
              <a:t> </a:t>
            </a:r>
            <a:r>
              <a:rPr lang="en-US" dirty="0" smtClean="0"/>
              <a:t>Dissolvable tobacco,</a:t>
            </a:r>
            <a:r>
              <a:rPr lang="en-US" baseline="0" dirty="0" smtClean="0"/>
              <a:t> </a:t>
            </a:r>
            <a:r>
              <a:rPr lang="en-US" dirty="0" err="1" smtClean="0"/>
              <a:t>Snus</a:t>
            </a:r>
            <a:r>
              <a:rPr lang="en-US" dirty="0" smtClean="0"/>
              <a:t>,</a:t>
            </a:r>
            <a:r>
              <a:rPr lang="en-US" baseline="0" dirty="0" smtClean="0"/>
              <a:t> </a:t>
            </a:r>
            <a:r>
              <a:rPr lang="en-US" dirty="0" smtClean="0"/>
              <a:t>And now… Electronic Cigarettes</a:t>
            </a:r>
          </a:p>
          <a:p>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So, what’s old</a:t>
            </a:r>
            <a:r>
              <a:rPr lang="en-US" baseline="0" dirty="0" smtClean="0"/>
              <a:t> is new again. As laws are created tobacco corporations continue to develop a new and “safer” way of smoking. </a:t>
            </a:r>
          </a:p>
          <a:p>
            <a:pPr>
              <a:buFont typeface="Arial" pitchFamily="34" charset="0"/>
              <a:buChar char="•"/>
            </a:pPr>
            <a:r>
              <a:rPr lang="en-US" baseline="0" dirty="0" smtClean="0"/>
              <a:t> As a result studies take years to prove that a certain tobacco product is not safe. In the mean time corporations have years to advertise these methods. </a:t>
            </a:r>
          </a:p>
          <a:p>
            <a:pPr defTabSz="436580">
              <a:buFont typeface="Arial" pitchFamily="34" charset="0"/>
              <a:buChar char="•"/>
              <a:defRPr/>
            </a:pPr>
            <a:r>
              <a:rPr lang="en-US" baseline="0" dirty="0" smtClean="0"/>
              <a:t> We need to ask ourselves… If these tobacco manufacturers WANT to make a safe tobacco product then why are they still selling the deadly ones? Since that has never happened the only safe alternative is not using any tobacco products at all. </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major producers of traditional cigarettes</a:t>
            </a:r>
            <a:r>
              <a:rPr lang="en-US" baseline="0" dirty="0" smtClean="0"/>
              <a:t> now produce electronic cigarette brands (Will be mentioned later)</a:t>
            </a:r>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69553" indent="-169553" eaLnBrk="1" hangingPunct="1">
              <a:spcBef>
                <a:spcPct val="0"/>
              </a:spcBef>
              <a:buFont typeface="Arial" pitchFamily="34" charset="0"/>
              <a:buChar char="•"/>
            </a:pPr>
            <a:r>
              <a:rPr lang="en-US" dirty="0" smtClean="0"/>
              <a:t>Wisconsin passed</a:t>
            </a:r>
            <a:r>
              <a:rPr lang="en-US" baseline="0" dirty="0" smtClean="0"/>
              <a:t> a statewide s</a:t>
            </a:r>
            <a:r>
              <a:rPr lang="en-US" dirty="0" smtClean="0"/>
              <a:t>moke-free air law and has had success increasing</a:t>
            </a:r>
            <a:r>
              <a:rPr lang="en-US" baseline="0" dirty="0" smtClean="0"/>
              <a:t> the </a:t>
            </a:r>
            <a:r>
              <a:rPr lang="en-US" dirty="0" smtClean="0"/>
              <a:t>cigarette tax.</a:t>
            </a:r>
          </a:p>
          <a:p>
            <a:pPr marL="169553" indent="-169553" eaLnBrk="1" hangingPunct="1">
              <a:spcBef>
                <a:spcPct val="0"/>
              </a:spcBef>
              <a:buFont typeface="Arial" pitchFamily="34" charset="0"/>
              <a:buChar char="•"/>
            </a:pPr>
            <a:r>
              <a:rPr lang="en-US" dirty="0" smtClean="0"/>
              <a:t>BUT…the fight is NOT over. The Tobacco Industry isn’t just going to concede a loss and leave Wisconsin. They are still here, trying to make a profit - in a BIG way. </a:t>
            </a:r>
          </a:p>
          <a:p>
            <a:pPr marL="169553" indent="-169553" eaLnBrk="1" hangingPunct="1">
              <a:spcBef>
                <a:spcPct val="0"/>
              </a:spcBef>
              <a:buFont typeface="Arial" pitchFamily="34" charset="0"/>
              <a:buChar char="•"/>
            </a:pPr>
            <a:endParaRPr lang="en-US" dirty="0" smtClean="0"/>
          </a:p>
          <a:p>
            <a:pPr marL="169553" indent="-169553" eaLnBrk="1" hangingPunct="1">
              <a:spcBef>
                <a:spcPct val="0"/>
              </a:spcBef>
              <a:buFont typeface="Arial" pitchFamily="34" charset="0"/>
              <a:buChar char="•"/>
            </a:pPr>
            <a:endParaRPr lang="en-US" dirty="0" smtClean="0"/>
          </a:p>
          <a:p>
            <a:pPr marL="169553" indent="-169553" defTabSz="436580" eaLnBrk="1" hangingPunct="1">
              <a:spcBef>
                <a:spcPct val="0"/>
              </a:spcBef>
              <a:defRPr/>
            </a:pPr>
            <a:r>
              <a:rPr lang="en-US" sz="1100" dirty="0" smtClean="0"/>
              <a:t>Photos: </a:t>
            </a:r>
          </a:p>
          <a:p>
            <a:pPr marL="169553" indent="-169553" defTabSz="436580" eaLnBrk="1" hangingPunct="1">
              <a:spcBef>
                <a:spcPct val="0"/>
              </a:spcBef>
              <a:defRPr/>
            </a:pPr>
            <a:r>
              <a:rPr lang="en-US" sz="1100" dirty="0" smtClean="0"/>
              <a:t>http://www.wibettersmokefree.com</a:t>
            </a:r>
          </a:p>
          <a:p>
            <a:pPr marL="169553" indent="-169553" defTabSz="436580" eaLnBrk="1" hangingPunct="1">
              <a:spcBef>
                <a:spcPct val="0"/>
              </a:spcBef>
              <a:defRPr/>
            </a:pPr>
            <a:r>
              <a:rPr lang="en-US" sz="1100" dirty="0" smtClean="0"/>
              <a:t>http://www.trinketsandtrash.org/</a:t>
            </a:r>
          </a:p>
          <a:p>
            <a:pPr marL="169553" indent="-169553"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C801A-7F31-4EF8-93C0-6DFA74E09186}" type="slidenum">
              <a:rPr lang="en-US"/>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3" indent="-169553">
              <a:buFont typeface="Arial" panose="020B0604020202020204" pitchFamily="34" charset="0"/>
              <a:buChar char="•"/>
            </a:pPr>
            <a:r>
              <a:rPr lang="en-US" dirty="0" smtClean="0"/>
              <a:t>E-cigarette is a general term used</a:t>
            </a:r>
            <a:r>
              <a:rPr lang="en-US" baseline="0" dirty="0" smtClean="0"/>
              <a:t> to reference an array of products that simulate smoking.</a:t>
            </a:r>
          </a:p>
          <a:p>
            <a:pPr marL="169553" indent="-16955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8</a:t>
            </a:fld>
            <a:endParaRPr lang="en-US" dirty="0"/>
          </a:p>
        </p:txBody>
      </p:sp>
    </p:spTree>
    <p:extLst>
      <p:ext uri="{BB962C8B-B14F-4D97-AF65-F5344CB8AC3E}">
        <p14:creationId xmlns:p14="http://schemas.microsoft.com/office/powerpoint/2010/main" xmlns="" val="374427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3" indent="-169553" defTabSz="452139">
              <a:buFont typeface="Arial" panose="020B0604020202020204" pitchFamily="34" charset="0"/>
              <a:buChar char="•"/>
              <a:defRPr/>
            </a:pPr>
            <a:r>
              <a:rPr lang="en-US" baseline="0" dirty="0" smtClean="0"/>
              <a:t>The Public Health Law Center defines e-cigarettes as “</a:t>
            </a:r>
            <a:r>
              <a:rPr lang="en-US" dirty="0" smtClean="0"/>
              <a:t>any oral device that provides a vapor of liquid nicotine, lobelia, and/or other substance, and the use or inhalation of which simulates smoking. The term shall include any such devices, whether they are manufactured, distributed, marketed or sold as e-cigarettes, e-cigars, e-pipes, or under any other product name or descriptor.” </a:t>
            </a:r>
          </a:p>
          <a:p>
            <a:pPr defTabSz="452139">
              <a:defRPr/>
            </a:pPr>
            <a:endParaRPr lang="en-US" dirty="0" smtClean="0"/>
          </a:p>
          <a:p>
            <a:pPr defTabSz="452139">
              <a:defRPr/>
            </a:pPr>
            <a:endParaRPr lang="en-US" baseline="0" dirty="0" smtClean="0"/>
          </a:p>
        </p:txBody>
      </p:sp>
      <p:sp>
        <p:nvSpPr>
          <p:cNvPr id="4" name="Slide Number Placeholder 3"/>
          <p:cNvSpPr>
            <a:spLocks noGrp="1"/>
          </p:cNvSpPr>
          <p:nvPr>
            <p:ph type="sldNum" sz="quarter" idx="10"/>
          </p:nvPr>
        </p:nvSpPr>
        <p:spPr/>
        <p:txBody>
          <a:bodyPr/>
          <a:lstStyle/>
          <a:p>
            <a:pPr>
              <a:defRPr/>
            </a:pPr>
            <a:fld id="{D7F78EB5-83DF-48DE-8A18-3E6190BDD5BF}" type="slidenum">
              <a:rPr lang="en-US" smtClean="0"/>
              <a:pPr>
                <a:defRPr/>
              </a:pPr>
              <a:t>9</a:t>
            </a:fld>
            <a:endParaRPr lang="en-US" dirty="0"/>
          </a:p>
        </p:txBody>
      </p:sp>
    </p:spTree>
    <p:extLst>
      <p:ext uri="{BB962C8B-B14F-4D97-AF65-F5344CB8AC3E}">
        <p14:creationId xmlns:p14="http://schemas.microsoft.com/office/powerpoint/2010/main" xmlns="" val="374427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D42E85-767F-4631-A27A-A72C5DAB687B}"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A01CE-19F2-45B8-A600-22CF166F2076}" type="slidenum">
              <a:rPr lang="en-US"/>
              <a:pPr>
                <a:defRPr/>
              </a:pPr>
              <a:t>‹#›</a:t>
            </a:fld>
            <a:endParaRPr lang="en-US"/>
          </a:p>
        </p:txBody>
      </p:sp>
    </p:spTree>
    <p:extLst>
      <p:ext uri="{BB962C8B-B14F-4D97-AF65-F5344CB8AC3E}">
        <p14:creationId xmlns:p14="http://schemas.microsoft.com/office/powerpoint/2010/main" xmlns="" val="199606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6FAD10-75F1-4A70-873F-4218788C1F39}"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96716-0538-4082-9625-FCD4BF698FE9}" type="slidenum">
              <a:rPr lang="en-US"/>
              <a:pPr>
                <a:defRPr/>
              </a:pPr>
              <a:t>‹#›</a:t>
            </a:fld>
            <a:endParaRPr lang="en-US"/>
          </a:p>
        </p:txBody>
      </p:sp>
    </p:spTree>
    <p:extLst>
      <p:ext uri="{BB962C8B-B14F-4D97-AF65-F5344CB8AC3E}">
        <p14:creationId xmlns:p14="http://schemas.microsoft.com/office/powerpoint/2010/main" xmlns="" val="31482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3844FC-0808-4BE9-B630-A350C7DE3664}"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2C730-F646-40F3-BBD3-5FBB485B0867}" type="slidenum">
              <a:rPr lang="en-US"/>
              <a:pPr>
                <a:defRPr/>
              </a:pPr>
              <a:t>‹#›</a:t>
            </a:fld>
            <a:endParaRPr lang="en-US"/>
          </a:p>
        </p:txBody>
      </p:sp>
    </p:spTree>
    <p:extLst>
      <p:ext uri="{BB962C8B-B14F-4D97-AF65-F5344CB8AC3E}">
        <p14:creationId xmlns:p14="http://schemas.microsoft.com/office/powerpoint/2010/main" xmlns="" val="279746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CEF2AE-15E2-4A33-82CB-95F74B7FF90B}" type="datetimeFigureOut">
              <a:rPr lang="en-US"/>
              <a:pPr>
                <a:defRPr/>
              </a:pPr>
              <a:t>2/18/2015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7DF58A-F892-4F2B-930F-0B9025F943E2}" type="slidenum">
              <a:rPr lang="en-US"/>
              <a:pPr>
                <a:defRPr/>
              </a:pPr>
              <a:t>‹#›</a:t>
            </a:fld>
            <a:endParaRPr lang="en-US"/>
          </a:p>
        </p:txBody>
      </p:sp>
    </p:spTree>
    <p:extLst>
      <p:ext uri="{BB962C8B-B14F-4D97-AF65-F5344CB8AC3E}">
        <p14:creationId xmlns:p14="http://schemas.microsoft.com/office/powerpoint/2010/main" xmlns="" val="330464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90D1EE-947E-4324-AE4B-1F3837EBA9D7}"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E25F2-96D5-4E1E-AF86-20075B901EC2}" type="slidenum">
              <a:rPr lang="en-US"/>
              <a:pPr>
                <a:defRPr/>
              </a:pPr>
              <a:t>‹#›</a:t>
            </a:fld>
            <a:endParaRPr lang="en-US"/>
          </a:p>
        </p:txBody>
      </p:sp>
    </p:spTree>
    <p:extLst>
      <p:ext uri="{BB962C8B-B14F-4D97-AF65-F5344CB8AC3E}">
        <p14:creationId xmlns:p14="http://schemas.microsoft.com/office/powerpoint/2010/main" xmlns="" val="1325507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C43213-F39D-48A7-8915-278864CCE5CC}"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5B07B-5692-4213-87E9-0A85975BE923}" type="slidenum">
              <a:rPr lang="en-US"/>
              <a:pPr>
                <a:defRPr/>
              </a:pPr>
              <a:t>‹#›</a:t>
            </a:fld>
            <a:endParaRPr lang="en-US"/>
          </a:p>
        </p:txBody>
      </p:sp>
    </p:spTree>
    <p:extLst>
      <p:ext uri="{BB962C8B-B14F-4D97-AF65-F5344CB8AC3E}">
        <p14:creationId xmlns:p14="http://schemas.microsoft.com/office/powerpoint/2010/main" xmlns="" val="298339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314024-65F2-4505-9E36-4D448356E581}"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D519CB-785E-4959-8648-DE716632DEA6}" type="slidenum">
              <a:rPr lang="en-US"/>
              <a:pPr>
                <a:defRPr/>
              </a:pPr>
              <a:t>‹#›</a:t>
            </a:fld>
            <a:endParaRPr lang="en-US"/>
          </a:p>
        </p:txBody>
      </p:sp>
    </p:spTree>
    <p:extLst>
      <p:ext uri="{BB962C8B-B14F-4D97-AF65-F5344CB8AC3E}">
        <p14:creationId xmlns:p14="http://schemas.microsoft.com/office/powerpoint/2010/main" xmlns="" val="209304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6A93F6-94AA-4939-85DB-2C34B83D8694}"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346109-C132-48C1-8CDC-096A8CA578F0}" type="slidenum">
              <a:rPr lang="en-US"/>
              <a:pPr>
                <a:defRPr/>
              </a:pPr>
              <a:t>‹#›</a:t>
            </a:fld>
            <a:endParaRPr lang="en-US"/>
          </a:p>
        </p:txBody>
      </p:sp>
    </p:spTree>
    <p:extLst>
      <p:ext uri="{BB962C8B-B14F-4D97-AF65-F5344CB8AC3E}">
        <p14:creationId xmlns:p14="http://schemas.microsoft.com/office/powerpoint/2010/main" xmlns="" val="3408091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65156E-18EE-4AC3-9A91-ABDFDE59E866}" type="datetimeFigureOut">
              <a:rPr lang="en-US"/>
              <a:pPr>
                <a:defRPr/>
              </a:pPr>
              <a:t>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7DAB2C-C586-4B44-957F-BCE458BB4C6A}" type="slidenum">
              <a:rPr lang="en-US"/>
              <a:pPr>
                <a:defRPr/>
              </a:pPr>
              <a:t>‹#›</a:t>
            </a:fld>
            <a:endParaRPr lang="en-US"/>
          </a:p>
        </p:txBody>
      </p:sp>
    </p:spTree>
    <p:extLst>
      <p:ext uri="{BB962C8B-B14F-4D97-AF65-F5344CB8AC3E}">
        <p14:creationId xmlns:p14="http://schemas.microsoft.com/office/powerpoint/2010/main" xmlns="" val="363566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16ECD7-F88C-4DAE-A31C-871F4EE5D516}" type="datetimeFigureOut">
              <a:rPr lang="en-US"/>
              <a:pPr>
                <a:defRPr/>
              </a:pPr>
              <a:t>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553989-345E-4D47-95BA-2B511E4DE983}" type="slidenum">
              <a:rPr lang="en-US"/>
              <a:pPr>
                <a:defRPr/>
              </a:pPr>
              <a:t>‹#›</a:t>
            </a:fld>
            <a:endParaRPr lang="en-US"/>
          </a:p>
        </p:txBody>
      </p:sp>
    </p:spTree>
    <p:extLst>
      <p:ext uri="{BB962C8B-B14F-4D97-AF65-F5344CB8AC3E}">
        <p14:creationId xmlns:p14="http://schemas.microsoft.com/office/powerpoint/2010/main" xmlns="" val="226248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541EAE-7683-47AB-B99D-9587DC277827}" type="datetimeFigureOut">
              <a:rPr lang="en-US"/>
              <a:pPr>
                <a:defRPr/>
              </a:pPr>
              <a:t>2/18/2015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398268-C159-47A2-96BC-6F794A4D6E5A}" type="slidenum">
              <a:rPr lang="en-US"/>
              <a:pPr>
                <a:defRPr/>
              </a:pPr>
              <a:t>‹#›</a:t>
            </a:fld>
            <a:endParaRPr lang="en-US"/>
          </a:p>
        </p:txBody>
      </p:sp>
    </p:spTree>
    <p:extLst>
      <p:ext uri="{BB962C8B-B14F-4D97-AF65-F5344CB8AC3E}">
        <p14:creationId xmlns:p14="http://schemas.microsoft.com/office/powerpoint/2010/main" xmlns="" val="328788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988EC3-822D-4E96-81F0-C7648C5CA983}"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80AB0-5B9E-4499-A01E-65A4EC7638DE}" type="slidenum">
              <a:rPr lang="en-US"/>
              <a:pPr>
                <a:defRPr/>
              </a:pPr>
              <a:t>‹#›</a:t>
            </a:fld>
            <a:endParaRPr lang="en-US"/>
          </a:p>
        </p:txBody>
      </p:sp>
    </p:spTree>
    <p:extLst>
      <p:ext uri="{BB962C8B-B14F-4D97-AF65-F5344CB8AC3E}">
        <p14:creationId xmlns:p14="http://schemas.microsoft.com/office/powerpoint/2010/main" xmlns="" val="2280128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6B5133-20EC-4844-9E3E-CAB3503CBF23}"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C2409-1D2F-4FC8-84F3-C59E9117EE19}" type="slidenum">
              <a:rPr lang="en-US"/>
              <a:pPr>
                <a:defRPr/>
              </a:pPr>
              <a:t>‹#›</a:t>
            </a:fld>
            <a:endParaRPr lang="en-US"/>
          </a:p>
        </p:txBody>
      </p:sp>
    </p:spTree>
    <p:extLst>
      <p:ext uri="{BB962C8B-B14F-4D97-AF65-F5344CB8AC3E}">
        <p14:creationId xmlns:p14="http://schemas.microsoft.com/office/powerpoint/2010/main" xmlns="" val="3188317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3ACC56-EFC4-410D-B466-6F76D8684055}"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6F7300-CD3A-4652-9411-33AC0BF2659F}" type="slidenum">
              <a:rPr lang="en-US"/>
              <a:pPr>
                <a:defRPr/>
              </a:pPr>
              <a:t>‹#›</a:t>
            </a:fld>
            <a:endParaRPr lang="en-US"/>
          </a:p>
        </p:txBody>
      </p:sp>
    </p:spTree>
    <p:extLst>
      <p:ext uri="{BB962C8B-B14F-4D97-AF65-F5344CB8AC3E}">
        <p14:creationId xmlns:p14="http://schemas.microsoft.com/office/powerpoint/2010/main" xmlns="" val="163810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5AF34-0FF3-404E-83F1-2F77D1D04863}"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FB611C-4C1E-46C7-AF83-AB97EA6540E6}" type="slidenum">
              <a:rPr lang="en-US"/>
              <a:pPr>
                <a:defRPr/>
              </a:pPr>
              <a:t>‹#›</a:t>
            </a:fld>
            <a:endParaRPr lang="en-US"/>
          </a:p>
        </p:txBody>
      </p:sp>
    </p:spTree>
    <p:extLst>
      <p:ext uri="{BB962C8B-B14F-4D97-AF65-F5344CB8AC3E}">
        <p14:creationId xmlns:p14="http://schemas.microsoft.com/office/powerpoint/2010/main" xmlns="" val="184669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36B961-E8F6-474A-BBDC-010B40A16B80}"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82C877-00DB-482A-857C-43C47ADD6F37}" type="slidenum">
              <a:rPr lang="en-US"/>
              <a:pPr>
                <a:defRPr/>
              </a:pPr>
              <a:t>‹#›</a:t>
            </a:fld>
            <a:endParaRPr lang="en-US"/>
          </a:p>
        </p:txBody>
      </p:sp>
    </p:spTree>
    <p:extLst>
      <p:ext uri="{BB962C8B-B14F-4D97-AF65-F5344CB8AC3E}">
        <p14:creationId xmlns:p14="http://schemas.microsoft.com/office/powerpoint/2010/main" xmlns="" val="206811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AE3B1F-9953-43DB-AFE4-DA663008B2A7}"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03F15F-A583-4849-9859-5F49E78DCD1F}" type="slidenum">
              <a:rPr lang="en-US"/>
              <a:pPr>
                <a:defRPr/>
              </a:pPr>
              <a:t>‹#›</a:t>
            </a:fld>
            <a:endParaRPr lang="en-US"/>
          </a:p>
        </p:txBody>
      </p:sp>
    </p:spTree>
    <p:extLst>
      <p:ext uri="{BB962C8B-B14F-4D97-AF65-F5344CB8AC3E}">
        <p14:creationId xmlns:p14="http://schemas.microsoft.com/office/powerpoint/2010/main" xmlns="" val="416863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E0B6AB-A5D9-42B0-8226-C6187FA869F7}"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2B2427-EB7C-4403-BB14-844B64E3622B}" type="slidenum">
              <a:rPr lang="en-US"/>
              <a:pPr>
                <a:defRPr/>
              </a:pPr>
              <a:t>‹#›</a:t>
            </a:fld>
            <a:endParaRPr lang="en-US"/>
          </a:p>
        </p:txBody>
      </p:sp>
    </p:spTree>
    <p:extLst>
      <p:ext uri="{BB962C8B-B14F-4D97-AF65-F5344CB8AC3E}">
        <p14:creationId xmlns:p14="http://schemas.microsoft.com/office/powerpoint/2010/main" xmlns="" val="162379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C07432-424A-4287-9C1C-560E3CA32E50}" type="datetimeFigureOut">
              <a:rPr lang="en-US"/>
              <a:pPr>
                <a:defRPr/>
              </a:pPr>
              <a:t>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EE52B6-8341-42D2-9BC1-4AF6C656EAD4}" type="slidenum">
              <a:rPr lang="en-US"/>
              <a:pPr>
                <a:defRPr/>
              </a:pPr>
              <a:t>‹#›</a:t>
            </a:fld>
            <a:endParaRPr lang="en-US"/>
          </a:p>
        </p:txBody>
      </p:sp>
    </p:spTree>
    <p:extLst>
      <p:ext uri="{BB962C8B-B14F-4D97-AF65-F5344CB8AC3E}">
        <p14:creationId xmlns:p14="http://schemas.microsoft.com/office/powerpoint/2010/main" xmlns="" val="148742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5C9A21-D65D-44CE-B08A-E99B3E5423AD}" type="datetimeFigureOut">
              <a:rPr lang="en-US"/>
              <a:pPr>
                <a:defRPr/>
              </a:pPr>
              <a:t>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FE7378-B029-4C48-932A-E7E4CB2E4F50}" type="slidenum">
              <a:rPr lang="en-US"/>
              <a:pPr>
                <a:defRPr/>
              </a:pPr>
              <a:t>‹#›</a:t>
            </a:fld>
            <a:endParaRPr lang="en-US"/>
          </a:p>
        </p:txBody>
      </p:sp>
    </p:spTree>
    <p:extLst>
      <p:ext uri="{BB962C8B-B14F-4D97-AF65-F5344CB8AC3E}">
        <p14:creationId xmlns:p14="http://schemas.microsoft.com/office/powerpoint/2010/main" xmlns="" val="169229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userDrawn="1"/>
        </p:nvSpPr>
        <p:spPr>
          <a:xfrm>
            <a:off x="0" y="0"/>
            <a:ext cx="2590800" cy="1600200"/>
          </a:xfrm>
          <a:prstGeom prst="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latin typeface="Bauhaus 93" pitchFamily="82" charset="0"/>
              </a:rPr>
              <a:t>OTP</a:t>
            </a:r>
          </a:p>
          <a:p>
            <a:pPr algn="ctr">
              <a:defRPr/>
            </a:pPr>
            <a:r>
              <a:rPr lang="en-US" sz="4000" dirty="0">
                <a:latin typeface="Bauhaus 93" pitchFamily="82" charset="0"/>
              </a:rPr>
              <a:t>101</a:t>
            </a:r>
          </a:p>
        </p:txBody>
      </p:sp>
      <p:sp>
        <p:nvSpPr>
          <p:cNvPr id="3" name="Date Placeholder 3"/>
          <p:cNvSpPr>
            <a:spLocks noGrp="1"/>
          </p:cNvSpPr>
          <p:nvPr>
            <p:ph type="dt" sz="half" idx="10"/>
          </p:nvPr>
        </p:nvSpPr>
        <p:spPr/>
        <p:txBody>
          <a:bodyPr/>
          <a:lstStyle>
            <a:lvl1pPr>
              <a:defRPr/>
            </a:lvl1pPr>
          </a:lstStyle>
          <a:p>
            <a:pPr>
              <a:defRPr/>
            </a:pPr>
            <a:fld id="{6B811319-A1B8-4C16-8EC2-F000E8F7E726}" type="datetimeFigureOut">
              <a:rPr lang="en-US"/>
              <a:pPr>
                <a:defRPr/>
              </a:pPr>
              <a:t>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208D28-EC05-49F4-9A69-883B58AC2A4F}" type="slidenum">
              <a:rPr lang="en-US"/>
              <a:pPr>
                <a:defRPr/>
              </a:pPr>
              <a:t>‹#›</a:t>
            </a:fld>
            <a:endParaRPr lang="en-US"/>
          </a:p>
        </p:txBody>
      </p:sp>
    </p:spTree>
    <p:extLst>
      <p:ext uri="{BB962C8B-B14F-4D97-AF65-F5344CB8AC3E}">
        <p14:creationId xmlns:p14="http://schemas.microsoft.com/office/powerpoint/2010/main" xmlns="" val="387761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523FBF-0080-4BFD-89D4-C09621F0268D}"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8E01F-3A87-4EE6-9A46-53E38A8B7519}" type="slidenum">
              <a:rPr lang="en-US"/>
              <a:pPr>
                <a:defRPr/>
              </a:pPr>
              <a:t>‹#›</a:t>
            </a:fld>
            <a:endParaRPr lang="en-US"/>
          </a:p>
        </p:txBody>
      </p:sp>
    </p:spTree>
    <p:extLst>
      <p:ext uri="{BB962C8B-B14F-4D97-AF65-F5344CB8AC3E}">
        <p14:creationId xmlns:p14="http://schemas.microsoft.com/office/powerpoint/2010/main" xmlns="" val="19094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1A5B1C-56A0-4147-ABAF-584B799AD833}"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0E5299-997B-43AA-A9B7-7DB72127F7BD}" type="slidenum">
              <a:rPr lang="en-US"/>
              <a:pPr>
                <a:defRPr/>
              </a:pPr>
              <a:t>‹#›</a:t>
            </a:fld>
            <a:endParaRPr lang="en-US"/>
          </a:p>
        </p:txBody>
      </p:sp>
    </p:spTree>
    <p:extLst>
      <p:ext uri="{BB962C8B-B14F-4D97-AF65-F5344CB8AC3E}">
        <p14:creationId xmlns:p14="http://schemas.microsoft.com/office/powerpoint/2010/main" xmlns="" val="199409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AF37967-8983-4A59-8CCE-2C15BD467825}" type="datetimeFigureOut">
              <a:rPr lang="en-US"/>
              <a:pPr>
                <a:defRPr/>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3F896E-7003-46B1-A44C-12EE7B922E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22" r:id="rId7"/>
    <p:sldLayoutId id="2147483704" r:id="rId8"/>
    <p:sldLayoutId id="2147483703" r:id="rId9"/>
    <p:sldLayoutId id="2147483702" r:id="rId10"/>
    <p:sldLayoutId id="2147483701" r:id="rId11"/>
    <p:sldLayoutId id="214748370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5CC305B-E51F-4C0D-8A4B-BB2D4AEA9C57}" type="datetimeFigureOut">
              <a:rPr lang="en-US"/>
              <a:pPr>
                <a:defRPr/>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645540-9C91-4582-96F3-074369D2EB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19"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gif"/><Relationship Id="rId7" Type="http://schemas.openxmlformats.org/officeDocument/2006/relationships/hyperlink" Target="http://www.google.com/url?sa=i&amp;rct=j&amp;q=&amp;esrc=s&amp;frm=1&amp;source=images&amp;cd=&amp;cad=rja&amp;uact=8&amp;ved=0CAcQjRw&amp;url=http://tobacco.stanford.edu/tobacco_main/images_body.php?token1=fm_img0869.php&amp;ei=NjXaVJazEc6pyASM5YD4DA&amp;bvm=bv.85464276,d.aWw&amp;psig=AFQjCNF6Y52GTS_n4DyfLuHy4Sb0Di3Zzw&amp;ust=14236730077867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uact=8&amp;ved=0CAcQjRw&amp;url=http://web.stanford.edu/group/ccr/blog/2007/11/nation_club_malboro_man_ad.html&amp;ei=0-PPVK6bNM33yQS7oILYAQ&amp;bvm=bv.85076809,d.aWw&amp;psig=AFQjCNE5kvKSxEE23rC10ptCpD-rZ_dduw&amp;ust=142299677529498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google.com/url?sa=i&amp;rct=j&amp;q=&amp;esrc=s&amp;frm=1&amp;source=images&amp;cd=&amp;cad=rja&amp;uact=8&amp;ved=0CAcQjRw&amp;url=http://scottholleran.com/home-entertainment/66th-emmys/&amp;ei=gDHaVMGJKI2SyATXkYGwBQ&amp;bvm=bv.85464276,d.aWw&amp;psig=AFQjCNHB9Oj30D_SskeWCGfFcTZUCpVUuQ&amp;ust=1423671986995001" TargetMode="External"/><Relationship Id="rId18" Type="http://schemas.openxmlformats.org/officeDocument/2006/relationships/image" Target="../media/image35.gif"/><Relationship Id="rId3" Type="http://schemas.openxmlformats.org/officeDocument/2006/relationships/hyperlink" Target="https://www.google.com/url?sa=i&amp;rct=j&amp;q=&amp;esrc=s&amp;frm=1&amp;source=images&amp;cd=&amp;cad=rja&amp;uact=8&amp;ved=0CAcQjRw&amp;url=https://play.google.com/store/apps/details?id=com.twitter.android&amp;ei=GzDaVOqDJIauyATNs4KoDg&amp;bvm=bv.85464276,d.aWw&amp;psig=AFQjCNEV2DyDLgYCLW1Ob565zTA5D02tdg&amp;ust=1423671702282728" TargetMode="External"/><Relationship Id="rId7" Type="http://schemas.openxmlformats.org/officeDocument/2006/relationships/hyperlink" Target="https://www.google.com/url?sa=i&amp;rct=j&amp;q=&amp;esrc=s&amp;frm=1&amp;source=images&amp;cd=&amp;cad=rja&amp;uact=8&amp;ved=0CAcQjRw&amp;url=https://www.facebook.com/&amp;ei=iTDaVL3MA4ecygTzg4HgDg&amp;bvm=bv.85464276,d.aWw&amp;psig=AFQjCNEsM9pI9pgz9_EogqkyEIzbIgV42A&amp;ust=1423671805913572" TargetMode="External"/><Relationship Id="rId12" Type="http://schemas.openxmlformats.org/officeDocument/2006/relationships/image" Target="../media/image32.jpeg"/><Relationship Id="rId17" Type="http://schemas.openxmlformats.org/officeDocument/2006/relationships/hyperlink" Target="http://www.google.com/url?sa=i&amp;rct=j&amp;q=&amp;esrc=s&amp;frm=1&amp;source=images&amp;cd=&amp;cad=rja&amp;uact=8&amp;ved=0CAcQjRw&amp;url=http://www.advantagemarketingks.com/services.html&amp;ei=zjLaVOmuNtOcygTcpIDADw&amp;bvm=bv.85464276,d.aWw&amp;psig=AFQjCNHe1NlgeXg9JWcZ7MEimTgVWeOl1g&amp;ust=1423672364971082" TargetMode="External"/><Relationship Id="rId2" Type="http://schemas.openxmlformats.org/officeDocument/2006/relationships/notesSlide" Target="../notesSlides/notesSlide19.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www.google.com/url?sa=i&amp;rct=j&amp;q=&amp;esrc=s&amp;frm=1&amp;source=images&amp;cd=&amp;cad=rja&amp;uact=8&amp;ved=0CAcQjRw&amp;url=http://www.hollywoodreporter.com/thr-esq/academy-sues-oscar-winners-heirs-716252&amp;ei=TDHaVI-hGpCdyAT5v4BA&amp;bvm=bv.85464276,d.aWw&amp;psig=AFQjCNFkTUgwmJlRsjIKR4xi_kwOoYqm0w&amp;ust=1423671998412398" TargetMode="External"/><Relationship Id="rId5" Type="http://schemas.openxmlformats.org/officeDocument/2006/relationships/hyperlink" Target="https://www.google.com/url?sa=i&amp;rct=j&amp;q=&amp;esrc=s&amp;frm=1&amp;source=images&amp;cd=&amp;cad=rja&amp;uact=8&amp;ved=0CAcQjRw&amp;url=https://play.google.com/store/apps/details?id=com.instagram.android&amp;ei=NzDaVMqYOs2OyASop4HgDg&amp;bvm=bv.85464276,d.aWw&amp;psig=AFQjCNGlTmIPrPxr0keOkAmBbdJE2DEb4A&amp;ust=1423671732094650" TargetMode="External"/><Relationship Id="rId15" Type="http://schemas.openxmlformats.org/officeDocument/2006/relationships/hyperlink" Target="http://www.google.com/url?sa=i&amp;rct=j&amp;q=&amp;esrc=s&amp;frm=1&amp;source=images&amp;cd=&amp;cad=rja&amp;uact=8&amp;ved=0CAcQjRw&amp;url=http://www.iriefm.net/news/music/grammy-nominees-be-revealed-friday&amp;ei=5DHaVKGUJcn5yQS7gIKgBA&amp;bvm=bv.85464276,d.aWw&amp;psig=AFQjCNHQE4MZeROuXrFFeeV1JDENvargKQ&amp;ust=1423671975680927"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www.google.com/url?sa=i&amp;rct=j&amp;q=&amp;esrc=s&amp;frm=1&amp;source=images&amp;cd=&amp;cad=rja&amp;uact=8&amp;ved=0CAcQjRw&amp;url=https://play.google.com/store/apps/details?id=com.pinterest&amp;ei=zDDaVPZsh6XJBM7IgdAO&amp;bvm=bv.85464276,d.aWw&amp;psig=AFQjCNH8Y4eZBBBUciFi4H42XGLP_UlP2Q&amp;ust=1423671879337932" TargetMode="External"/><Relationship Id="rId1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uact=8&amp;ved=0CAcQjRw&amp;url=http://en.wikipedia.org/wiki/Tobacco&amp;ei=KxfaVJ_JLY2LyASh8oGQAg&amp;bvm=bv.85464276,d.aWw&amp;psig=AFQjCNH4fT6n5YQXwwGe2Qh0fwpsJE2v8A&amp;ust=14236653188240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gif"/></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google.com/url?sa=i&amp;rct=j&amp;q=&amp;esrc=s&amp;frm=1&amp;source=images&amp;cd=&amp;cad=rja&amp;uact=8&amp;ved=0CAcQjRw&amp;url=http://www.hollywoodreporter.com/news/golden-globes-us-senators-slam-671149&amp;ei=RSvaVPC2A5KkyATe4oKoBQ&amp;bvm=bv.85464276,d.aWw&amp;psig=AFQjCNGr0CVNv6gK56JLqYDstupPt8slDw&amp;ust=1423670460444467" TargetMode="External"/><Relationship Id="rId7" Type="http://schemas.openxmlformats.org/officeDocument/2006/relationships/hyperlink" Target="http://www.google.com/url?sa=i&amp;rct=j&amp;q=&amp;esrc=s&amp;frm=1&amp;source=images&amp;cd=&amp;cad=rja&amp;uact=8&amp;ved=0CAcQjRw&amp;url=http://ecigarettenews.net/good-news/our-favorite-e-cigarette-celebrities/&amp;ei=6CvaVOb7MZCqyAS4jIKAAQ&amp;psig=AFQjCNHDhww9jdXIU81UNF4LXzKIJnBZlg&amp;ust=1423670588503968" TargetMode="External"/><Relationship Id="rId12"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hyperlink" Target="http://www.google.com/url?sa=i&amp;rct=j&amp;q=&amp;esrc=s&amp;frm=1&amp;source=images&amp;cd=&amp;cad=rja&amp;uact=8&amp;ved=0CAcQjRw&amp;url=http://dlisted.com/tag/jenny_mccarthy/&amp;ei=by3aVJDlHIGxyATkwoLgCg&amp;psig=AFQjCNF8F0wrUrzgTxmQybUkpLviWEW95Q&amp;ust=1423670991328333" TargetMode="External"/><Relationship Id="rId5" Type="http://schemas.openxmlformats.org/officeDocument/2006/relationships/hyperlink" Target="http://www.google.com/url?sa=i&amp;rct=j&amp;q=&amp;esrc=s&amp;frm=1&amp;source=images&amp;cd=&amp;cad=rja&amp;uact=8&amp;ved=0CAcQjRw&amp;url=http://www.nydailynews.com/entertainment/tv/high-sarah-silverman-article-1.1918041&amp;ei=hyvaVKyJLdGqyATg7YDQBQ&amp;psig=AFQjCNFQF75H6CpqqqylHABAXMF9Xwo1-g&amp;ust=1423670501950430"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www.google.com/url?sa=i&amp;rct=j&amp;q=&amp;esrc=s&amp;frm=1&amp;source=images&amp;cd=&amp;cad=rja&amp;uact=8&amp;ved=0CAcQjRw&amp;url=http://ecigarettereviewed.com/celebrities-and-e-cigarettes/&amp;ei=RSzaVIX4NY-GyATWgoDoBg&amp;psig=AFQjCNFfWRHSDu6iI3XnDdOxEuOjhtLEHA&amp;ust=142367069974903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pixshark.com/jolly-rancher.htm&amp;ei=8BraVKXBF8SjyATJqIHwCw&amp;psig=AFQjCNFAZADbvkQl-MUwx-cIfrHfYMIzsw&amp;ust=1423666250652191"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en.wikipedia.org/wiki/Schoolhouse_Rock!&amp;ei=z0PaVLuHDYO2yATx_4LQAg&amp;bvm=bv.85464276,d.aWw&amp;psig=AFQjCNEAqnP8OyagdGp7-dwG7nJD0usXVQ&amp;ust=142367674487438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transformwi.com/&amp;ei=hd7PVPDpD8uxyASpiIDACA&amp;bvm=bv.85076809,d.aWw&amp;psig=AFQjCNFjdmbKig6Ep8Yp1reLBSE_h5N6QA&amp;ust=142299544396446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www.google.com/url?sa=i&amp;rct=j&amp;q=&amp;esrc=s&amp;frm=1&amp;source=images&amp;cd=&amp;cad=rja&amp;uact=8&amp;ved=0CAcQjRw&amp;url=http://blog.foxcitieschamber.com/ministry-health-cares-parent-organization-signs-memorandum-of-understanding-with-ascension-health-alliance&amp;ei=6d7PVIugH8WXyAShtoKICw&amp;bvm=bv.85076809,d.aWw&amp;psig=AFQjCNFkvy3XiJMvn_BuLgQfqprUOLTj0Q&amp;ust=1422995558649332" TargetMode="Externa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url?sa=i&amp;rct=j&amp;q=&amp;esrc=s&amp;frm=1&amp;source=images&amp;cd=&amp;cad=rja&amp;uact=8&amp;ved=0CAcQjRw&amp;url=http://www.wibettersmokefree.com/&amp;ei=ijjaVNLVNYz9yQTE1oD4Aw&amp;bvm=bv.85464276,d.aWw&amp;psig=AFQjCNGqOHhjfR8pczKTofQfpckr9yxBKA&amp;ust=142367376440500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p:cNvSpPr>
          <p:nvPr>
            <p:ph type="ctrTitle"/>
          </p:nvPr>
        </p:nvSpPr>
        <p:spPr>
          <a:xfrm>
            <a:off x="0" y="609600"/>
            <a:ext cx="9144000" cy="4648201"/>
          </a:xfrm>
        </p:spPr>
        <p:txBody>
          <a:bodyPr/>
          <a:lstStyle/>
          <a:p>
            <a:r>
              <a:rPr lang="en-US" b="1" cap="small" dirty="0" smtClean="0"/>
              <a:t>An Introduction to E-Cigarettes: What’s Old is New Again</a:t>
            </a:r>
            <a:br>
              <a:rPr lang="en-US" b="1" cap="small" dirty="0" smtClean="0"/>
            </a:br>
            <a:r>
              <a:rPr lang="en-US" b="1" cap="small" dirty="0" smtClean="0"/>
              <a:t/>
            </a:r>
            <a:br>
              <a:rPr lang="en-US" b="1" cap="small" dirty="0" smtClean="0"/>
            </a:br>
            <a:r>
              <a:rPr lang="en-US" sz="2400" b="1" cap="small" dirty="0" smtClean="0"/>
              <a:t>Tiffany Schuette – </a:t>
            </a:r>
            <a:r>
              <a:rPr lang="en-US" sz="2400" cap="small" dirty="0" smtClean="0"/>
              <a:t>New Holstein Elementary School Counselor</a:t>
            </a:r>
            <a:r>
              <a:rPr lang="en-US" sz="2400" b="1" cap="small" dirty="0" smtClean="0"/>
              <a:t/>
            </a:r>
            <a:br>
              <a:rPr lang="en-US" sz="2400" b="1" cap="small" dirty="0" smtClean="0"/>
            </a:br>
            <a:r>
              <a:rPr lang="en-US" sz="2400" b="1" cap="small" dirty="0" smtClean="0"/>
              <a:t>Casey Mertens – </a:t>
            </a:r>
            <a:r>
              <a:rPr lang="en-US" sz="2400" cap="small" dirty="0" smtClean="0"/>
              <a:t>New Holstein Middle School Counselor</a:t>
            </a:r>
            <a:r>
              <a:rPr lang="en-US" sz="2400" b="1" cap="small" dirty="0" smtClean="0"/>
              <a:t/>
            </a:r>
            <a:br>
              <a:rPr lang="en-US" sz="2400" b="1" cap="small" dirty="0" smtClean="0"/>
            </a:br>
            <a:r>
              <a:rPr lang="en-US" sz="2400" b="1" cap="small" dirty="0" smtClean="0"/>
              <a:t>Anna Carpenter –</a:t>
            </a:r>
            <a:r>
              <a:rPr lang="en-US" sz="2300" b="1" cap="small" dirty="0" smtClean="0"/>
              <a:t> </a:t>
            </a:r>
            <a:r>
              <a:rPr lang="en-US" sz="2300" cap="small" dirty="0" smtClean="0"/>
              <a:t>Health Educator, Winnebago County Health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stretch>
            <a:fillRect/>
          </a:stretch>
        </p:blipFill>
        <p:spPr>
          <a:xfrm>
            <a:off x="2209800" y="533400"/>
            <a:ext cx="4809321" cy="5814366"/>
          </a:xfrm>
        </p:spPr>
      </p:pic>
    </p:spTree>
    <p:extLst>
      <p:ext uri="{BB962C8B-B14F-4D97-AF65-F5344CB8AC3E}">
        <p14:creationId xmlns:p14="http://schemas.microsoft.com/office/powerpoint/2010/main" xmlns="" val="126526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cap="small" dirty="0" smtClean="0"/>
              <a:t>Example of an E-Cigarette</a:t>
            </a:r>
          </a:p>
        </p:txBody>
      </p:sp>
      <p:pic>
        <p:nvPicPr>
          <p:cNvPr id="5" name="Content Placeholder 4"/>
          <p:cNvPicPr>
            <a:picLocks noGrp="1" noChangeAspect="1"/>
          </p:cNvPicPr>
          <p:nvPr>
            <p:ph idx="1"/>
          </p:nvPr>
        </p:nvPicPr>
        <p:blipFill>
          <a:blip r:embed="rId3" cstate="screen"/>
          <a:stretch>
            <a:fillRect/>
          </a:stretch>
        </p:blipFill>
        <p:spPr>
          <a:xfrm>
            <a:off x="0" y="1876126"/>
            <a:ext cx="9174764" cy="3838874"/>
          </a:xfrm>
        </p:spPr>
      </p:pic>
    </p:spTree>
    <p:extLst>
      <p:ext uri="{BB962C8B-B14F-4D97-AF65-F5344CB8AC3E}">
        <p14:creationId xmlns:p14="http://schemas.microsoft.com/office/powerpoint/2010/main" xmlns="" val="243663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cap="small" dirty="0" smtClean="0"/>
              <a:t>Top 6 Reasons to be concerned about e-cigarettes</a:t>
            </a:r>
            <a:r>
              <a:rPr lang="en-US" dirty="0"/>
              <a:t/>
            </a:r>
            <a:br>
              <a:rPr lang="en-US" dirty="0"/>
            </a:br>
            <a:endParaRPr lang="en-US" dirty="0"/>
          </a:p>
        </p:txBody>
      </p:sp>
    </p:spTree>
    <p:extLst>
      <p:ext uri="{BB962C8B-B14F-4D97-AF65-F5344CB8AC3E}">
        <p14:creationId xmlns:p14="http://schemas.microsoft.com/office/powerpoint/2010/main" xmlns="" val="239666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#1) E-cigarettes </a:t>
            </a:r>
            <a:r>
              <a:rPr lang="en-US" b="1" cap="small" dirty="0"/>
              <a:t>give off more than just “water vapor.”</a:t>
            </a:r>
          </a:p>
        </p:txBody>
      </p:sp>
      <p:sp>
        <p:nvSpPr>
          <p:cNvPr id="5" name="Content Placeholder 4"/>
          <p:cNvSpPr>
            <a:spLocks noGrp="1"/>
          </p:cNvSpPr>
          <p:nvPr>
            <p:ph idx="1"/>
          </p:nvPr>
        </p:nvSpPr>
        <p:spPr/>
        <p:txBody>
          <a:bodyPr/>
          <a:lstStyle/>
          <a:p>
            <a:pPr marL="0" indent="0" algn="ctr">
              <a:buNone/>
            </a:pPr>
            <a:endParaRPr lang="en-US" dirty="0" smtClean="0"/>
          </a:p>
          <a:p>
            <a:pPr marL="0" indent="0" algn="ctr">
              <a:buNone/>
            </a:pPr>
            <a:endParaRPr lang="en-US" b="1" dirty="0"/>
          </a:p>
          <a:p>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2362200" y="1524000"/>
            <a:ext cx="4191000" cy="4975131"/>
          </a:xfrm>
          <a:prstGeom prst="rect">
            <a:avLst/>
          </a:prstGeom>
        </p:spPr>
      </p:pic>
      <p:pic>
        <p:nvPicPr>
          <p:cNvPr id="8" name="Picture 2" descr="R:\Health\50_reTHINK\60_Tobacco\_ECigarette\WSCA Presentation\E-Cig Examples- Cali (6).jpg"/>
          <p:cNvPicPr>
            <a:picLocks noChangeAspect="1" noChangeArrowheads="1"/>
          </p:cNvPicPr>
          <p:nvPr/>
        </p:nvPicPr>
        <p:blipFill>
          <a:blip r:embed="rId4" cstate="screen"/>
          <a:srcRect/>
          <a:stretch>
            <a:fillRect/>
          </a:stretch>
        </p:blipFill>
        <p:spPr bwMode="auto">
          <a:xfrm>
            <a:off x="1219200" y="1480819"/>
            <a:ext cx="6705600" cy="53009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dirty="0" smtClean="0"/>
          </a:p>
          <a:p>
            <a:pPr marL="0" indent="0" algn="ctr">
              <a:buNone/>
            </a:pPr>
            <a:endParaRPr lang="en-US" b="1" dirty="0"/>
          </a:p>
          <a:p>
            <a:endParaRPr lang="en-US" dirty="0"/>
          </a:p>
        </p:txBody>
      </p:sp>
      <p:pic>
        <p:nvPicPr>
          <p:cNvPr id="6" name="Picture 5" descr="Markten-E-cigarette-warning-label1.jpg"/>
          <p:cNvPicPr>
            <a:picLocks noChangeAspect="1"/>
          </p:cNvPicPr>
          <p:nvPr/>
        </p:nvPicPr>
        <p:blipFill>
          <a:blip r:embed="rId3" cstate="screen"/>
          <a:srcRect/>
          <a:stretch>
            <a:fillRect/>
          </a:stretch>
        </p:blipFill>
        <p:spPr>
          <a:xfrm>
            <a:off x="3124200" y="752431"/>
            <a:ext cx="2945807" cy="5191169"/>
          </a:xfrm>
          <a:prstGeom prst="rect">
            <a:avLst/>
          </a:prstGeom>
        </p:spPr>
      </p:pic>
      <p:pic>
        <p:nvPicPr>
          <p:cNvPr id="9" name="Picture 8" descr="Markten-E-cigarette-warning-label1.jpg"/>
          <p:cNvPicPr>
            <a:picLocks noChangeAspect="1"/>
          </p:cNvPicPr>
          <p:nvPr/>
        </p:nvPicPr>
        <p:blipFill>
          <a:blip r:embed="rId4" cstate="screen"/>
          <a:srcRect/>
          <a:stretch>
            <a:fillRect/>
          </a:stretch>
        </p:blipFill>
        <p:spPr>
          <a:xfrm>
            <a:off x="1828800" y="0"/>
            <a:ext cx="538385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small" dirty="0" smtClean="0"/>
              <a:t/>
            </a:r>
            <a:br>
              <a:rPr lang="en-US" b="1" cap="small" dirty="0" smtClean="0"/>
            </a:br>
            <a:r>
              <a:rPr lang="en-US" b="1" cap="small" dirty="0" smtClean="0"/>
              <a:t>#2) E-cigarettes undermine clean indoor </a:t>
            </a:r>
            <a:r>
              <a:rPr lang="en-US" b="1" cap="small" dirty="0"/>
              <a:t>air policies by making enforcement </a:t>
            </a:r>
            <a:r>
              <a:rPr lang="en-US" b="1" cap="small" dirty="0" smtClean="0"/>
              <a:t>confusing.</a:t>
            </a:r>
            <a:endParaRPr lang="en-US" b="1" cap="small" dirty="0"/>
          </a:p>
        </p:txBody>
      </p:sp>
      <p:pic>
        <p:nvPicPr>
          <p:cNvPr id="10" name="Content Placeholder 9"/>
          <p:cNvPicPr>
            <a:picLocks noGrp="1" noChangeAspect="1"/>
          </p:cNvPicPr>
          <p:nvPr>
            <p:ph idx="1"/>
          </p:nvPr>
        </p:nvPicPr>
        <p:blipFill rotWithShape="1">
          <a:blip r:embed="rId3" cstate="screen">
            <a:extLst>
              <a:ext uri="{28A0092B-C50C-407E-A947-70E740481C1C}">
                <a14:useLocalDpi xmlns:a14="http://schemas.microsoft.com/office/drawing/2010/main" xmlns="" val="0"/>
              </a:ext>
            </a:extLst>
          </a:blip>
          <a:srcRect/>
          <a:stretch/>
        </p:blipFill>
        <p:spPr>
          <a:xfrm>
            <a:off x="2438400" y="2278883"/>
            <a:ext cx="3974918" cy="4426717"/>
          </a:xfrm>
        </p:spPr>
      </p:pic>
    </p:spTree>
    <p:extLst>
      <p:ext uri="{BB962C8B-B14F-4D97-AF65-F5344CB8AC3E}">
        <p14:creationId xmlns:p14="http://schemas.microsoft.com/office/powerpoint/2010/main" xmlns="" val="261687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524000"/>
          </a:xfrm>
        </p:spPr>
        <p:txBody>
          <a:bodyPr/>
          <a:lstStyle/>
          <a:p>
            <a:r>
              <a:rPr lang="en-US" b="1" cap="small" dirty="0" smtClean="0"/>
              <a:t/>
            </a:r>
            <a:br>
              <a:rPr lang="en-US" b="1" cap="small" dirty="0" smtClean="0"/>
            </a:br>
            <a:r>
              <a:rPr lang="en-US" b="1" cap="small" dirty="0" smtClean="0"/>
              <a:t>#3) </a:t>
            </a:r>
            <a:r>
              <a:rPr lang="en-US" sz="4100" b="1" cap="small" dirty="0" smtClean="0"/>
              <a:t>no regulation on manufacture and sale </a:t>
            </a:r>
            <a:r>
              <a:rPr lang="en-US" sz="4100" b="1" cap="small" dirty="0"/>
              <a:t>of </a:t>
            </a:r>
            <a:r>
              <a:rPr lang="en-US" sz="4100" b="1" cap="small" dirty="0" smtClean="0"/>
              <a:t>e-cigarettes </a:t>
            </a:r>
            <a:r>
              <a:rPr lang="en-US" sz="4100" b="1" cap="small" dirty="0"/>
              <a:t>to protect </a:t>
            </a:r>
            <a:r>
              <a:rPr lang="en-US" sz="4100" b="1" cap="small" dirty="0" smtClean="0"/>
              <a:t>consumers.</a:t>
            </a:r>
            <a:endParaRPr lang="en-US" sz="4100" b="1" cap="small" dirty="0"/>
          </a:p>
        </p:txBody>
      </p:sp>
      <p:pic>
        <p:nvPicPr>
          <p:cNvPr id="11" name="Content Placeholder 10"/>
          <p:cNvPicPr>
            <a:picLocks noGrp="1" noChangeAspect="1"/>
          </p:cNvPicPr>
          <p:nvPr>
            <p:ph idx="1"/>
          </p:nvPr>
        </p:nvPicPr>
        <p:blipFill rotWithShape="1">
          <a:blip r:embed="rId3" cstate="screen">
            <a:extLst>
              <a:ext uri="{28A0092B-C50C-407E-A947-70E740481C1C}">
                <a14:useLocalDpi xmlns:a14="http://schemas.microsoft.com/office/drawing/2010/main" xmlns="" val="0"/>
              </a:ext>
            </a:extLst>
          </a:blip>
          <a:srcRect t="3088"/>
          <a:stretch/>
        </p:blipFill>
        <p:spPr>
          <a:xfrm>
            <a:off x="457199" y="1600200"/>
            <a:ext cx="3651272" cy="4800600"/>
          </a:xfrm>
        </p:spPr>
      </p:pic>
      <p:pic>
        <p:nvPicPr>
          <p:cNvPr id="28674" name="Picture 2" descr="http://i91.photobucket.com/albums/k294/tperea88/marlboro.jpg">
            <a:hlinkClick r:id="rId4"/>
          </p:cNvPr>
          <p:cNvPicPr>
            <a:picLocks noChangeAspect="1" noChangeArrowheads="1"/>
          </p:cNvPicPr>
          <p:nvPr/>
        </p:nvPicPr>
        <p:blipFill>
          <a:blip r:embed="rId5" cstate="screen"/>
          <a:srcRect/>
          <a:stretch>
            <a:fillRect/>
          </a:stretch>
        </p:blipFill>
        <p:spPr bwMode="auto">
          <a:xfrm>
            <a:off x="5029200" y="1600200"/>
            <a:ext cx="3633208" cy="4799362"/>
          </a:xfrm>
          <a:prstGeom prst="rect">
            <a:avLst/>
          </a:prstGeom>
          <a:noFill/>
        </p:spPr>
      </p:pic>
      <p:pic>
        <p:nvPicPr>
          <p:cNvPr id="8" name="Picture 4" descr=" &lt;a href='http://www.tobaccofreekids.org/ad_gallery/category/magazine'&gt;Magazine&lt;/a&gt;, &lt;a href='http://www.tobaccofreekids.org/ad_gallery/category/unknown_not_available'&gt;Unknown/Not Available&lt;/a&gt;, &lt;a href='http://www.tobaccofreekids.org/ad_gallery/category/united_states'&gt;United States&lt;/a&gt; &lt;br&gt;&lt;br&gt; &lt;em&gt;&lt;a href='http://www.tobaccofreekids.org/ad_gallery/ad/blu_cigs_style' class='more'&gt;View this ad as an independent page&lt;/a&gt;&lt;/em&gt; &lt;/p&gt;"/>
          <p:cNvPicPr>
            <a:picLocks noChangeAspect="1" noChangeArrowheads="1"/>
          </p:cNvPicPr>
          <p:nvPr/>
        </p:nvPicPr>
        <p:blipFill>
          <a:blip r:embed="rId6" cstate="screen"/>
          <a:srcRect/>
          <a:stretch>
            <a:fillRect/>
          </a:stretch>
        </p:blipFill>
        <p:spPr bwMode="auto">
          <a:xfrm>
            <a:off x="450597" y="1600200"/>
            <a:ext cx="3773932" cy="5181600"/>
          </a:xfrm>
          <a:prstGeom prst="rect">
            <a:avLst/>
          </a:prstGeom>
          <a:noFill/>
        </p:spPr>
      </p:pic>
      <p:pic>
        <p:nvPicPr>
          <p:cNvPr id="26626" name="Picture 2" descr="http://171.67.24.121/tobacco_web/images/tobacco_ads/womens_cigarettes/virginia_slims/large/vslims_13a_3.jpg">
            <a:hlinkClick r:id="rId7"/>
          </p:cNvPr>
          <p:cNvPicPr>
            <a:picLocks noChangeAspect="1" noChangeArrowheads="1"/>
          </p:cNvPicPr>
          <p:nvPr/>
        </p:nvPicPr>
        <p:blipFill>
          <a:blip r:embed="rId8" cstate="screen"/>
          <a:srcRect/>
          <a:stretch>
            <a:fillRect/>
          </a:stretch>
        </p:blipFill>
        <p:spPr bwMode="auto">
          <a:xfrm>
            <a:off x="5029200" y="1522810"/>
            <a:ext cx="3733800" cy="5258990"/>
          </a:xfrm>
          <a:prstGeom prst="rect">
            <a:avLst/>
          </a:prstGeom>
          <a:noFill/>
        </p:spPr>
      </p:pic>
    </p:spTree>
    <p:extLst>
      <p:ext uri="{BB962C8B-B14F-4D97-AF65-F5344CB8AC3E}">
        <p14:creationId xmlns:p14="http://schemas.microsoft.com/office/powerpoint/2010/main" xmlns="" val="2954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1000" fill="hold"/>
                                        <p:tgtEl>
                                          <p:spTgt spid="26626"/>
                                        </p:tgtEl>
                                        <p:attrNameLst>
                                          <p:attrName>ppt_x</p:attrName>
                                        </p:attrNameLst>
                                      </p:cBhvr>
                                      <p:tavLst>
                                        <p:tav tm="0">
                                          <p:val>
                                            <p:strVal val="#ppt_x"/>
                                          </p:val>
                                        </p:tav>
                                        <p:tav tm="100000">
                                          <p:val>
                                            <p:strVal val="#ppt_x"/>
                                          </p:val>
                                        </p:tav>
                                      </p:tavLst>
                                    </p:anim>
                                    <p:anim calcmode="lin" valueType="num">
                                      <p:cBhvr additive="base">
                                        <p:cTn id="8" dur="1000" fill="hold"/>
                                        <p:tgtEl>
                                          <p:spTgt spid="266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
            </a:r>
            <a:br>
              <a:rPr lang="en-US" b="1" cap="small" dirty="0" smtClean="0"/>
            </a:br>
            <a:r>
              <a:rPr lang="en-US" b="1" cap="small" dirty="0" smtClean="0"/>
              <a:t>#4) E-Cigarettes are not approved by the FDA to help smokers quit.</a:t>
            </a:r>
            <a:endParaRPr lang="en-US" b="1" cap="small"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2743200" y="2024697"/>
            <a:ext cx="3404588" cy="4738053"/>
          </a:xfrm>
        </p:spPr>
      </p:pic>
    </p:spTree>
    <p:extLst>
      <p:ext uri="{BB962C8B-B14F-4D97-AF65-F5344CB8AC3E}">
        <p14:creationId xmlns:p14="http://schemas.microsoft.com/office/powerpoint/2010/main" xmlns="" val="2356536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pPr marL="514350" indent="-514350" defTabSz="914400"/>
            <a:r>
              <a:rPr lang="en-US" b="1" cap="small" dirty="0" smtClean="0"/>
              <a:t/>
            </a:r>
            <a:br>
              <a:rPr lang="en-US" b="1" cap="small" dirty="0" smtClean="0"/>
            </a:br>
            <a:r>
              <a:rPr lang="en-US" sz="4000" b="1" cap="small" dirty="0" smtClean="0"/>
              <a:t>#5) </a:t>
            </a:r>
            <a:r>
              <a:rPr lang="en-US" sz="4000" b="1" cap="small" dirty="0">
                <a:latin typeface="Calibri" pitchFamily="34" charset="0"/>
              </a:rPr>
              <a:t>E-cigarette users </a:t>
            </a:r>
            <a:r>
              <a:rPr lang="en-US" sz="4000" b="1" cap="small" dirty="0" smtClean="0">
                <a:latin typeface="Calibri" pitchFamily="34" charset="0"/>
              </a:rPr>
              <a:t>often continue </a:t>
            </a:r>
            <a:r>
              <a:rPr lang="en-US" sz="4000" b="1" cap="small" dirty="0">
                <a:latin typeface="Calibri" pitchFamily="34" charset="0"/>
              </a:rPr>
              <a:t>to also smoke regular cigarettes</a:t>
            </a:r>
            <a:r>
              <a:rPr lang="en-US" sz="4000" b="1" dirty="0">
                <a:latin typeface="Calibri" pitchFamily="34" charset="0"/>
              </a:rPr>
              <a:t>.</a:t>
            </a:r>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2895600" y="1964066"/>
            <a:ext cx="3429000" cy="4823460"/>
          </a:xfrm>
        </p:spPr>
      </p:pic>
    </p:spTree>
    <p:extLst>
      <p:ext uri="{BB962C8B-B14F-4D97-AF65-F5344CB8AC3E}">
        <p14:creationId xmlns:p14="http://schemas.microsoft.com/office/powerpoint/2010/main" xmlns="" val="315866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#6) E-Cigarettes appeal to youth.</a:t>
            </a:r>
            <a:endParaRPr lang="en-US" dirty="0"/>
          </a:p>
        </p:txBody>
      </p:sp>
      <p:sp>
        <p:nvSpPr>
          <p:cNvPr id="3" name="Content Placeholder 2"/>
          <p:cNvSpPr>
            <a:spLocks noGrp="1"/>
          </p:cNvSpPr>
          <p:nvPr>
            <p:ph idx="1"/>
          </p:nvPr>
        </p:nvSpPr>
        <p:spPr>
          <a:xfrm>
            <a:off x="6781800" y="2209800"/>
            <a:ext cx="2362200" cy="3276600"/>
          </a:xfrm>
        </p:spPr>
        <p:txBody>
          <a:bodyPr/>
          <a:lstStyle/>
          <a:p>
            <a:r>
              <a:rPr lang="en-US" sz="2800" dirty="0" smtClean="0"/>
              <a:t>Trendy </a:t>
            </a:r>
          </a:p>
          <a:p>
            <a:r>
              <a:rPr lang="en-US" sz="2800" dirty="0" smtClean="0"/>
              <a:t>Rebellious </a:t>
            </a:r>
          </a:p>
          <a:p>
            <a:r>
              <a:rPr lang="en-US" sz="2800" dirty="0" smtClean="0"/>
              <a:t>Sex Appeal</a:t>
            </a:r>
          </a:p>
          <a:p>
            <a:r>
              <a:rPr lang="en-US" sz="2800" dirty="0" smtClean="0"/>
              <a:t>Glamorous</a:t>
            </a:r>
          </a:p>
          <a:p>
            <a:r>
              <a:rPr lang="en-US" sz="2800" dirty="0" smtClean="0"/>
              <a:t>Fun</a:t>
            </a:r>
          </a:p>
        </p:txBody>
      </p:sp>
      <p:sp>
        <p:nvSpPr>
          <p:cNvPr id="4" name="Content Placeholder 2"/>
          <p:cNvSpPr txBox="1">
            <a:spLocks/>
          </p:cNvSpPr>
          <p:nvPr/>
        </p:nvSpPr>
        <p:spPr bwMode="auto">
          <a:xfrm>
            <a:off x="76200" y="1600200"/>
            <a:ext cx="5105400" cy="5257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“Traditional” Marketing</a:t>
            </a:r>
            <a:br>
              <a:rPr kumimoji="0" lang="en-US" sz="3600" b="0" i="0" u="none" strike="noStrike" kern="1200" cap="none" spc="0" normalizeH="0" baseline="0" noProof="0" dirty="0" smtClean="0">
                <a:ln>
                  <a:noFill/>
                </a:ln>
                <a:solidFill>
                  <a:schemeClr val="tx1"/>
                </a:solidFill>
                <a:effectLst/>
                <a:uLnTx/>
                <a:uFillTx/>
                <a:latin typeface="+mn-lt"/>
                <a:ea typeface="+mn-ea"/>
                <a:cs typeface="+mn-cs"/>
              </a:rPr>
            </a:br>
            <a:r>
              <a:rPr kumimoji="0" lang="en-US" sz="1050" b="0" i="0" u="none" strike="noStrike" kern="1200" cap="none" spc="0" normalizeH="0" noProof="0" dirty="0" smtClean="0">
                <a:ln>
                  <a:noFill/>
                </a:ln>
                <a:solidFill>
                  <a:schemeClr val="tx1"/>
                </a:solidFill>
                <a:effectLst/>
                <a:uLnTx/>
                <a:uFillTx/>
                <a:latin typeface="+mn-lt"/>
                <a:ea typeface="+mn-ea"/>
                <a:cs typeface="+mn-cs"/>
              </a:rPr>
              <a:t> </a:t>
            </a:r>
            <a:br>
              <a:rPr kumimoji="0" lang="en-US" sz="1050" b="0" i="0" u="none" strike="noStrike" kern="1200" cap="none" spc="0" normalizeH="0" noProof="0" dirty="0" smtClean="0">
                <a:ln>
                  <a:noFill/>
                </a:ln>
                <a:solidFill>
                  <a:schemeClr val="tx1"/>
                </a:solidFill>
                <a:effectLst/>
                <a:uLnTx/>
                <a:uFillTx/>
                <a:latin typeface="+mn-lt"/>
                <a:ea typeface="+mn-ea"/>
                <a:cs typeface="+mn-cs"/>
              </a:rPr>
            </a:br>
            <a:endParaRPr kumimoji="0" lang="en-US" sz="105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1050" baseline="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105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3600" dirty="0" smtClean="0">
                <a:latin typeface="+mn-lt"/>
              </a:rPr>
              <a:t>Celebrity Endorsements</a:t>
            </a:r>
            <a:br>
              <a:rPr lang="en-US" sz="3600" dirty="0" smtClean="0">
                <a:latin typeface="+mn-lt"/>
              </a:rPr>
            </a:br>
            <a:r>
              <a:rPr lang="en-US" sz="400" dirty="0" smtClean="0">
                <a:latin typeface="+mn-lt"/>
              </a:rPr>
              <a:t/>
            </a:r>
            <a:br>
              <a:rPr lang="en-US" sz="400" dirty="0" smtClean="0">
                <a:latin typeface="+mn-lt"/>
              </a:rPr>
            </a:b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4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3600" dirty="0" smtClean="0">
              <a:latin typeface="+mn-lt"/>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3600" dirty="0" smtClean="0">
                <a:latin typeface="+mn-lt"/>
              </a:rPr>
              <a:t>Social Media</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6" name="AutoShape 2" descr="Image result for twitter"/>
          <p:cNvSpPr>
            <a:spLocks noChangeAspect="1" noChangeArrowheads="1"/>
          </p:cNvSpPr>
          <p:nvPr/>
        </p:nvSpPr>
        <p:spPr bwMode="auto">
          <a:xfrm>
            <a:off x="63500" y="-136525"/>
            <a:ext cx="143827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 result for twitter"/>
          <p:cNvSpPr>
            <a:spLocks noChangeAspect="1" noChangeArrowheads="1"/>
          </p:cNvSpPr>
          <p:nvPr/>
        </p:nvSpPr>
        <p:spPr bwMode="auto">
          <a:xfrm>
            <a:off x="63500" y="-136525"/>
            <a:ext cx="1438275" cy="11620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s://lh3.ggpht.com/lSLM0xhCA1RZOwaQcjhlwmsvaIQYaP3c5qbDKCgLALhydrgExnaSKZdGa8S3YtRuVA=w300">
            <a:hlinkClick r:id="rId3"/>
          </p:cNvPr>
          <p:cNvPicPr>
            <a:picLocks noChangeAspect="1" noChangeArrowheads="1"/>
          </p:cNvPicPr>
          <p:nvPr/>
        </p:nvPicPr>
        <p:blipFill>
          <a:blip r:embed="rId4" cstate="screen"/>
          <a:srcRect/>
          <a:stretch>
            <a:fillRect/>
          </a:stretch>
        </p:blipFill>
        <p:spPr bwMode="auto">
          <a:xfrm>
            <a:off x="152400" y="6172200"/>
            <a:ext cx="571499" cy="571499"/>
          </a:xfrm>
          <a:prstGeom prst="rect">
            <a:avLst/>
          </a:prstGeom>
          <a:noFill/>
        </p:spPr>
      </p:pic>
      <p:pic>
        <p:nvPicPr>
          <p:cNvPr id="9" name="Picture 8" descr="https://lh3.ggpht.com/vFpQP39LB60dli3n-rJnVvTM07dsvIzxrCL5xMiy1V4GV4unC1ifXkUExQ4N-DBCKwI=w300">
            <a:hlinkClick r:id="rId5"/>
          </p:cNvPr>
          <p:cNvPicPr>
            <a:picLocks noChangeAspect="1" noChangeArrowheads="1"/>
          </p:cNvPicPr>
          <p:nvPr/>
        </p:nvPicPr>
        <p:blipFill>
          <a:blip r:embed="rId6" cstate="screen"/>
          <a:srcRect/>
          <a:stretch>
            <a:fillRect/>
          </a:stretch>
        </p:blipFill>
        <p:spPr bwMode="auto">
          <a:xfrm>
            <a:off x="838200" y="6172200"/>
            <a:ext cx="571499" cy="571499"/>
          </a:xfrm>
          <a:prstGeom prst="rect">
            <a:avLst/>
          </a:prstGeom>
          <a:noFill/>
        </p:spPr>
      </p:pic>
      <p:pic>
        <p:nvPicPr>
          <p:cNvPr id="16394" name="Picture 10" descr="https://www.facebook.com/images/fb_icon_325x325.png">
            <a:hlinkClick r:id="rId7"/>
          </p:cNvPr>
          <p:cNvPicPr>
            <a:picLocks noChangeAspect="1" noChangeArrowheads="1"/>
          </p:cNvPicPr>
          <p:nvPr/>
        </p:nvPicPr>
        <p:blipFill>
          <a:blip r:embed="rId8" cstate="screen"/>
          <a:srcRect/>
          <a:stretch>
            <a:fillRect/>
          </a:stretch>
        </p:blipFill>
        <p:spPr bwMode="auto">
          <a:xfrm>
            <a:off x="1600200" y="6202680"/>
            <a:ext cx="541019" cy="541019"/>
          </a:xfrm>
          <a:prstGeom prst="rect">
            <a:avLst/>
          </a:prstGeom>
          <a:noFill/>
        </p:spPr>
      </p:pic>
      <p:pic>
        <p:nvPicPr>
          <p:cNvPr id="16396" name="Picture 12" descr="https://lh5.ggpht.com/xISNMehvByzh2OiqV4ozJl1mhoKy_3ngjLny6FXZzlVpzVSsmddw-OosOMEfoy_kSYj9=w300">
            <a:hlinkClick r:id="rId9"/>
          </p:cNvPr>
          <p:cNvPicPr>
            <a:picLocks noChangeAspect="1" noChangeArrowheads="1"/>
          </p:cNvPicPr>
          <p:nvPr/>
        </p:nvPicPr>
        <p:blipFill>
          <a:blip r:embed="rId10" cstate="screen"/>
          <a:srcRect/>
          <a:stretch>
            <a:fillRect/>
          </a:stretch>
        </p:blipFill>
        <p:spPr bwMode="auto">
          <a:xfrm>
            <a:off x="2362200" y="6172200"/>
            <a:ext cx="571499" cy="571499"/>
          </a:xfrm>
          <a:prstGeom prst="rect">
            <a:avLst/>
          </a:prstGeom>
          <a:noFill/>
        </p:spPr>
      </p:pic>
      <p:pic>
        <p:nvPicPr>
          <p:cNvPr id="16398" name="Picture 14" descr="http://www.hollywoodreporter.com/sites/default/files/2014/01/oscar_statue.jpg">
            <a:hlinkClick r:id="rId11"/>
          </p:cNvPr>
          <p:cNvPicPr>
            <a:picLocks noChangeAspect="1" noChangeArrowheads="1"/>
          </p:cNvPicPr>
          <p:nvPr/>
        </p:nvPicPr>
        <p:blipFill>
          <a:blip r:embed="rId12" cstate="screen"/>
          <a:srcRect/>
          <a:stretch>
            <a:fillRect/>
          </a:stretch>
        </p:blipFill>
        <p:spPr bwMode="auto">
          <a:xfrm>
            <a:off x="2571751" y="4389442"/>
            <a:ext cx="626567" cy="941342"/>
          </a:xfrm>
          <a:prstGeom prst="rect">
            <a:avLst/>
          </a:prstGeom>
          <a:noFill/>
        </p:spPr>
      </p:pic>
      <p:pic>
        <p:nvPicPr>
          <p:cNvPr id="16400" name="Picture 16" descr="http://scottholleran.com/wp-content/uploads/2014/08/emmy07_11.gif">
            <a:hlinkClick r:id="rId13"/>
          </p:cNvPr>
          <p:cNvPicPr>
            <a:picLocks noChangeAspect="1" noChangeArrowheads="1"/>
          </p:cNvPicPr>
          <p:nvPr/>
        </p:nvPicPr>
        <p:blipFill>
          <a:blip r:embed="rId14" cstate="screen"/>
          <a:srcRect l="4092" b="5534"/>
          <a:stretch>
            <a:fillRect/>
          </a:stretch>
        </p:blipFill>
        <p:spPr bwMode="auto">
          <a:xfrm>
            <a:off x="3162299" y="4278308"/>
            <a:ext cx="868422" cy="1106948"/>
          </a:xfrm>
          <a:prstGeom prst="rect">
            <a:avLst/>
          </a:prstGeom>
          <a:noFill/>
        </p:spPr>
      </p:pic>
      <p:pic>
        <p:nvPicPr>
          <p:cNvPr id="16408" name="Picture 24" descr="http://www.iriefm.net/sites/default/files/news/2014-12-03%2012%3A07/grammy-trophy.png">
            <a:hlinkClick r:id="rId15"/>
          </p:cNvPr>
          <p:cNvPicPr>
            <a:picLocks noChangeAspect="1" noChangeArrowheads="1"/>
          </p:cNvPicPr>
          <p:nvPr/>
        </p:nvPicPr>
        <p:blipFill>
          <a:blip r:embed="rId16" cstate="screen"/>
          <a:srcRect/>
          <a:stretch>
            <a:fillRect/>
          </a:stretch>
        </p:blipFill>
        <p:spPr bwMode="auto">
          <a:xfrm>
            <a:off x="4086411" y="4376107"/>
            <a:ext cx="751884" cy="1015043"/>
          </a:xfrm>
          <a:prstGeom prst="rect">
            <a:avLst/>
          </a:prstGeom>
          <a:noFill/>
        </p:spPr>
      </p:pic>
      <p:pic>
        <p:nvPicPr>
          <p:cNvPr id="16414" name="Picture 30" descr="http://www.advantagemarketingks.com/uploads/2/2/8/3/22833372/6523851.gif?450">
            <a:hlinkClick r:id="rId17"/>
          </p:cNvPr>
          <p:cNvPicPr>
            <a:picLocks noChangeAspect="1" noChangeArrowheads="1"/>
          </p:cNvPicPr>
          <p:nvPr/>
        </p:nvPicPr>
        <p:blipFill>
          <a:blip r:embed="rId18" cstate="screen"/>
          <a:srcRect b="12409"/>
          <a:stretch>
            <a:fillRect/>
          </a:stretch>
        </p:blipFill>
        <p:spPr bwMode="auto">
          <a:xfrm>
            <a:off x="381000" y="2268694"/>
            <a:ext cx="3810372" cy="10252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3" name="Content Placeholder 2"/>
          <p:cNvSpPr>
            <a:spLocks noGrp="1"/>
          </p:cNvSpPr>
          <p:nvPr>
            <p:ph idx="1"/>
          </p:nvPr>
        </p:nvSpPr>
        <p:spPr/>
        <p:txBody>
          <a:bodyPr/>
          <a:lstStyle/>
          <a:p>
            <a:r>
              <a:rPr lang="en-US" dirty="0" smtClean="0"/>
              <a:t>Nicotine itself is toxic</a:t>
            </a:r>
          </a:p>
          <a:p>
            <a:r>
              <a:rPr lang="en-US" dirty="0" smtClean="0"/>
              <a:t>Nicotine users suffer from nicotine addiction.</a:t>
            </a:r>
            <a:endParaRPr lang="en-US" dirty="0"/>
          </a:p>
        </p:txBody>
      </p:sp>
      <p:pic>
        <p:nvPicPr>
          <p:cNvPr id="3074" name="Picture 2" descr="https://sp.yimg.com/ib/th?id=HN.608054145606158629&amp;pid=15.1&amp;P=0"/>
          <p:cNvPicPr>
            <a:picLocks noChangeAspect="1" noChangeArrowheads="1"/>
          </p:cNvPicPr>
          <p:nvPr/>
        </p:nvPicPr>
        <p:blipFill>
          <a:blip r:embed="rId3" cstate="screen"/>
          <a:srcRect/>
          <a:stretch>
            <a:fillRect/>
          </a:stretch>
        </p:blipFill>
        <p:spPr bwMode="auto">
          <a:xfrm>
            <a:off x="4343400" y="3048000"/>
            <a:ext cx="2819400" cy="2819400"/>
          </a:xfrm>
          <a:prstGeom prst="rect">
            <a:avLst/>
          </a:prstGeom>
          <a:noFill/>
        </p:spPr>
      </p:pic>
      <p:pic>
        <p:nvPicPr>
          <p:cNvPr id="57346" name="Picture 2" descr="http://upload.wikimedia.org/wikipedia/commons/a/ae/Nicotiana_Tobacco_Plants_1909px.jpg">
            <a:hlinkClick r:id="rId4"/>
          </p:cNvPr>
          <p:cNvPicPr>
            <a:picLocks noChangeAspect="1" noChangeArrowheads="1"/>
          </p:cNvPicPr>
          <p:nvPr/>
        </p:nvPicPr>
        <p:blipFill>
          <a:blip r:embed="rId5" cstate="screen"/>
          <a:srcRect/>
          <a:stretch>
            <a:fillRect/>
          </a:stretch>
        </p:blipFill>
        <p:spPr bwMode="auto">
          <a:xfrm>
            <a:off x="1196996" y="3048000"/>
            <a:ext cx="2841604" cy="2819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Trendy</a:t>
            </a:r>
            <a:endParaRPr lang="en-US" dirty="0"/>
          </a:p>
        </p:txBody>
      </p:sp>
      <p:pic>
        <p:nvPicPr>
          <p:cNvPr id="7" name="Picture 1"/>
          <p:cNvPicPr>
            <a:picLocks noChangeAspect="1" noChangeArrowheads="1"/>
          </p:cNvPicPr>
          <p:nvPr/>
        </p:nvPicPr>
        <p:blipFill>
          <a:blip r:embed="rId3" cstate="screen"/>
          <a:srcRect/>
          <a:stretch>
            <a:fillRect/>
          </a:stretch>
        </p:blipFill>
        <p:spPr bwMode="auto">
          <a:xfrm>
            <a:off x="838200" y="1357777"/>
            <a:ext cx="3219688" cy="5347823"/>
          </a:xfrm>
          <a:prstGeom prst="rect">
            <a:avLst/>
          </a:prstGeom>
          <a:noFill/>
          <a:ln w="9525">
            <a:noFill/>
            <a:miter lim="800000"/>
            <a:headEnd/>
            <a:tailEnd/>
          </a:ln>
        </p:spPr>
      </p:pic>
      <p:grpSp>
        <p:nvGrpSpPr>
          <p:cNvPr id="8" name="Group 6"/>
          <p:cNvGrpSpPr/>
          <p:nvPr/>
        </p:nvGrpSpPr>
        <p:grpSpPr>
          <a:xfrm>
            <a:off x="4767262" y="1357777"/>
            <a:ext cx="3626867" cy="5347823"/>
            <a:chOff x="4938713" y="1043818"/>
            <a:chExt cx="3581400" cy="5280782"/>
          </a:xfrm>
        </p:grpSpPr>
        <p:pic>
          <p:nvPicPr>
            <p:cNvPr id="9" name="Picture 2"/>
            <p:cNvPicPr>
              <a:picLocks noChangeAspect="1" noChangeArrowheads="1"/>
            </p:cNvPicPr>
            <p:nvPr/>
          </p:nvPicPr>
          <p:blipFill>
            <a:blip r:embed="rId4" cstate="screen"/>
            <a:srcRect/>
            <a:stretch>
              <a:fillRect/>
            </a:stretch>
          </p:blipFill>
          <p:spPr bwMode="auto">
            <a:xfrm>
              <a:off x="4938713" y="3444118"/>
              <a:ext cx="3581400" cy="2880482"/>
            </a:xfrm>
            <a:prstGeom prst="rect">
              <a:avLst/>
            </a:prstGeom>
            <a:noFill/>
            <a:ln w="9525">
              <a:noFill/>
              <a:miter lim="800000"/>
              <a:headEnd/>
              <a:tailEnd/>
            </a:ln>
          </p:spPr>
        </p:pic>
        <p:pic>
          <p:nvPicPr>
            <p:cNvPr id="10" name="Picture 2"/>
            <p:cNvPicPr>
              <a:picLocks noChangeAspect="1" noChangeArrowheads="1"/>
            </p:cNvPicPr>
            <p:nvPr/>
          </p:nvPicPr>
          <p:blipFill>
            <a:blip r:embed="rId5" cstate="screen"/>
            <a:srcRect/>
            <a:stretch>
              <a:fillRect/>
            </a:stretch>
          </p:blipFill>
          <p:spPr bwMode="auto">
            <a:xfrm>
              <a:off x="4938713" y="1043818"/>
              <a:ext cx="3581400" cy="2857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Trendy</a:t>
            </a:r>
            <a:endParaRPr lang="en-US" dirty="0"/>
          </a:p>
        </p:txBody>
      </p:sp>
      <p:pic>
        <p:nvPicPr>
          <p:cNvPr id="89092" name="Picture 4" descr="Displaying IMG_1049.PNG"/>
          <p:cNvPicPr>
            <a:picLocks noChangeAspect="1" noChangeArrowheads="1"/>
          </p:cNvPicPr>
          <p:nvPr/>
        </p:nvPicPr>
        <p:blipFill>
          <a:blip r:embed="rId2" cstate="screen"/>
          <a:srcRect/>
          <a:stretch>
            <a:fillRect/>
          </a:stretch>
        </p:blipFill>
        <p:spPr bwMode="auto">
          <a:xfrm>
            <a:off x="228600" y="1600200"/>
            <a:ext cx="2773753" cy="4922838"/>
          </a:xfrm>
          <a:prstGeom prst="rect">
            <a:avLst/>
          </a:prstGeom>
          <a:noFill/>
        </p:spPr>
      </p:pic>
      <p:pic>
        <p:nvPicPr>
          <p:cNvPr id="89094" name="Picture 6" descr="Displaying IMG_1044.PNG"/>
          <p:cNvPicPr>
            <a:picLocks noChangeAspect="1" noChangeArrowheads="1"/>
          </p:cNvPicPr>
          <p:nvPr/>
        </p:nvPicPr>
        <p:blipFill>
          <a:blip r:embed="rId3" cstate="screen"/>
          <a:srcRect/>
          <a:stretch>
            <a:fillRect/>
          </a:stretch>
        </p:blipFill>
        <p:spPr bwMode="auto">
          <a:xfrm>
            <a:off x="3169847" y="1600200"/>
            <a:ext cx="2773753" cy="4922838"/>
          </a:xfrm>
          <a:prstGeom prst="rect">
            <a:avLst/>
          </a:prstGeom>
          <a:noFill/>
        </p:spPr>
      </p:pic>
      <p:pic>
        <p:nvPicPr>
          <p:cNvPr id="89096" name="Picture 8" descr="Displaying IMG_1046.PNG"/>
          <p:cNvPicPr>
            <a:picLocks noChangeAspect="1" noChangeArrowheads="1"/>
          </p:cNvPicPr>
          <p:nvPr/>
        </p:nvPicPr>
        <p:blipFill>
          <a:blip r:embed="rId4" cstate="screen"/>
          <a:srcRect/>
          <a:stretch>
            <a:fillRect/>
          </a:stretch>
        </p:blipFill>
        <p:spPr bwMode="auto">
          <a:xfrm>
            <a:off x="6103681" y="1600200"/>
            <a:ext cx="2773753" cy="49228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Rebellious</a:t>
            </a:r>
            <a:endParaRPr lang="en-US" dirty="0"/>
          </a:p>
        </p:txBody>
      </p:sp>
      <p:pic>
        <p:nvPicPr>
          <p:cNvPr id="4" name="Picture 4"/>
          <p:cNvPicPr>
            <a:picLocks noChangeAspect="1" noChangeArrowheads="1"/>
          </p:cNvPicPr>
          <p:nvPr/>
        </p:nvPicPr>
        <p:blipFill>
          <a:blip r:embed="rId3" cstate="screen"/>
          <a:srcRect l="2045" t="1576" r="1832"/>
          <a:stretch>
            <a:fillRect/>
          </a:stretch>
        </p:blipFill>
        <p:spPr bwMode="auto">
          <a:xfrm>
            <a:off x="570931" y="1295400"/>
            <a:ext cx="3721213" cy="4943474"/>
          </a:xfrm>
          <a:prstGeom prst="rect">
            <a:avLst/>
          </a:prstGeom>
          <a:noFill/>
          <a:ln w="9525">
            <a:noFill/>
            <a:miter lim="800000"/>
            <a:headEnd/>
            <a:tailEnd/>
          </a:ln>
        </p:spPr>
      </p:pic>
      <p:pic>
        <p:nvPicPr>
          <p:cNvPr id="8" name="Picture 2" descr="C:\Alaska Tobacco Control Alliance Summit\Keynote - Friday\blue_bird-65.gif"/>
          <p:cNvPicPr>
            <a:picLocks noChangeAspect="1" noChangeArrowheads="1"/>
          </p:cNvPicPr>
          <p:nvPr/>
        </p:nvPicPr>
        <p:blipFill>
          <a:blip r:embed="rId4" cstate="screen"/>
          <a:srcRect/>
          <a:stretch>
            <a:fillRect/>
          </a:stretch>
        </p:blipFill>
        <p:spPr bwMode="auto">
          <a:xfrm>
            <a:off x="1374913" y="2971800"/>
            <a:ext cx="530087" cy="609600"/>
          </a:xfrm>
          <a:prstGeom prst="rect">
            <a:avLst/>
          </a:prstGeom>
          <a:noFill/>
        </p:spPr>
      </p:pic>
      <p:pic>
        <p:nvPicPr>
          <p:cNvPr id="15362" name="Picture 2" descr="http://www.trinketsandtrash.org/images_detail/214164.gif"/>
          <p:cNvPicPr>
            <a:picLocks noChangeAspect="1" noChangeArrowheads="1"/>
          </p:cNvPicPr>
          <p:nvPr/>
        </p:nvPicPr>
        <p:blipFill>
          <a:blip r:embed="rId5" cstate="screen"/>
          <a:srcRect/>
          <a:stretch>
            <a:fillRect/>
          </a:stretch>
        </p:blipFill>
        <p:spPr bwMode="auto">
          <a:xfrm>
            <a:off x="4596944" y="1295400"/>
            <a:ext cx="3556456" cy="49434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Appeal</a:t>
            </a:r>
            <a:endParaRPr lang="en-US" dirty="0"/>
          </a:p>
        </p:txBody>
      </p:sp>
      <p:pic>
        <p:nvPicPr>
          <p:cNvPr id="14344" name="Picture 8" descr="http://www.trinketsandtrash.org/images_detail/213970.gif"/>
          <p:cNvPicPr>
            <a:picLocks noChangeAspect="1" noChangeArrowheads="1"/>
          </p:cNvPicPr>
          <p:nvPr/>
        </p:nvPicPr>
        <p:blipFill>
          <a:blip r:embed="rId3" cstate="screen"/>
          <a:srcRect/>
          <a:stretch>
            <a:fillRect/>
          </a:stretch>
        </p:blipFill>
        <p:spPr bwMode="auto">
          <a:xfrm>
            <a:off x="2438400" y="1201737"/>
            <a:ext cx="4034424" cy="56562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Glamorous</a:t>
            </a:r>
            <a:endParaRPr lang="en-US" dirty="0"/>
          </a:p>
        </p:txBody>
      </p:sp>
      <p:pic>
        <p:nvPicPr>
          <p:cNvPr id="90114" name="Picture 2" descr="http://www.hollywoodreporter.com/sites/default/files/imagecache/675x380/2014/01/julia_louis_dreyfus_e_cig_a_l.jpg">
            <a:hlinkClick r:id="rId3"/>
          </p:cNvPr>
          <p:cNvPicPr>
            <a:picLocks noChangeAspect="1" noChangeArrowheads="1"/>
          </p:cNvPicPr>
          <p:nvPr/>
        </p:nvPicPr>
        <p:blipFill>
          <a:blip r:embed="rId4" cstate="screen"/>
          <a:srcRect/>
          <a:stretch>
            <a:fillRect/>
          </a:stretch>
        </p:blipFill>
        <p:spPr bwMode="auto">
          <a:xfrm>
            <a:off x="280299" y="1417638"/>
            <a:ext cx="4520301" cy="2544762"/>
          </a:xfrm>
          <a:prstGeom prst="rect">
            <a:avLst/>
          </a:prstGeom>
          <a:noFill/>
        </p:spPr>
      </p:pic>
      <p:pic>
        <p:nvPicPr>
          <p:cNvPr id="90116" name="Picture 4" descr="http://assets.nydailynews.com/polopoly_fs/1.1918040!/img/httpImage/image.jpg_gen/derivatives/article_970/pot27f-1-web.jpg">
            <a:hlinkClick r:id="rId5"/>
          </p:cNvPr>
          <p:cNvPicPr>
            <a:picLocks noChangeAspect="1" noChangeArrowheads="1"/>
          </p:cNvPicPr>
          <p:nvPr/>
        </p:nvPicPr>
        <p:blipFill>
          <a:blip r:embed="rId6" cstate="screen"/>
          <a:srcRect/>
          <a:stretch>
            <a:fillRect/>
          </a:stretch>
        </p:blipFill>
        <p:spPr bwMode="auto">
          <a:xfrm>
            <a:off x="5068820" y="1396998"/>
            <a:ext cx="3389380" cy="2580166"/>
          </a:xfrm>
          <a:prstGeom prst="rect">
            <a:avLst/>
          </a:prstGeom>
          <a:noFill/>
        </p:spPr>
      </p:pic>
      <p:pic>
        <p:nvPicPr>
          <p:cNvPr id="90118" name="Picture 6" descr="http://ecigarettenews.net/wp-content/uploads/2014/02/Leo-at-Golden-Globes-300.jpg">
            <a:hlinkClick r:id="rId7"/>
          </p:cNvPr>
          <p:cNvPicPr>
            <a:picLocks noChangeAspect="1" noChangeArrowheads="1"/>
          </p:cNvPicPr>
          <p:nvPr/>
        </p:nvPicPr>
        <p:blipFill>
          <a:blip r:embed="rId8" cstate="screen"/>
          <a:srcRect/>
          <a:stretch>
            <a:fillRect/>
          </a:stretch>
        </p:blipFill>
        <p:spPr bwMode="auto">
          <a:xfrm>
            <a:off x="2895600" y="4343401"/>
            <a:ext cx="2857500" cy="1905000"/>
          </a:xfrm>
          <a:prstGeom prst="rect">
            <a:avLst/>
          </a:prstGeom>
          <a:noFill/>
        </p:spPr>
      </p:pic>
      <p:pic>
        <p:nvPicPr>
          <p:cNvPr id="90120" name="Picture 8" descr="http://ecigarettereviewed.com/wp-content/uploads/2012/10/Katherine-Heigl-Smoking-E-Cigarettes.jpg">
            <a:hlinkClick r:id="rId9"/>
          </p:cNvPr>
          <p:cNvPicPr>
            <a:picLocks noChangeAspect="1" noChangeArrowheads="1"/>
          </p:cNvPicPr>
          <p:nvPr/>
        </p:nvPicPr>
        <p:blipFill>
          <a:blip r:embed="rId10" cstate="screen"/>
          <a:srcRect/>
          <a:stretch>
            <a:fillRect/>
          </a:stretch>
        </p:blipFill>
        <p:spPr bwMode="auto">
          <a:xfrm>
            <a:off x="5943600" y="4343401"/>
            <a:ext cx="2531300" cy="1905000"/>
          </a:xfrm>
          <a:prstGeom prst="rect">
            <a:avLst/>
          </a:prstGeom>
          <a:noFill/>
        </p:spPr>
      </p:pic>
      <p:pic>
        <p:nvPicPr>
          <p:cNvPr id="90122" name="Picture 10" descr="http://media.nbcchicago.com/images/654*369/jenny-mccarthy-e-cig.jpg">
            <a:hlinkClick r:id="rId11"/>
          </p:cNvPr>
          <p:cNvPicPr>
            <a:picLocks noChangeAspect="1" noChangeArrowheads="1"/>
          </p:cNvPicPr>
          <p:nvPr/>
        </p:nvPicPr>
        <p:blipFill>
          <a:blip r:embed="rId12" cstate="screen"/>
          <a:srcRect/>
          <a:stretch>
            <a:fillRect/>
          </a:stretch>
        </p:blipFill>
        <p:spPr bwMode="auto">
          <a:xfrm>
            <a:off x="280299" y="4336042"/>
            <a:ext cx="2438400" cy="191235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pic>
        <p:nvPicPr>
          <p:cNvPr id="3" name="Picture 2" descr="C:\Users\tschuette\Downloads\IMG_2501.PNG"/>
          <p:cNvPicPr/>
          <p:nvPr/>
        </p:nvPicPr>
        <p:blipFill>
          <a:blip r:embed="rId2" cstate="screen"/>
          <a:srcRect/>
          <a:stretch>
            <a:fillRect/>
          </a:stretch>
        </p:blipFill>
        <p:spPr bwMode="auto">
          <a:xfrm>
            <a:off x="193855" y="1417638"/>
            <a:ext cx="2701745" cy="4800598"/>
          </a:xfrm>
          <a:prstGeom prst="rect">
            <a:avLst/>
          </a:prstGeom>
          <a:noFill/>
          <a:ln w="9525">
            <a:noFill/>
            <a:miter lim="800000"/>
            <a:headEnd/>
            <a:tailEnd/>
          </a:ln>
        </p:spPr>
      </p:pic>
      <p:pic>
        <p:nvPicPr>
          <p:cNvPr id="4" name="Picture 3" descr="C:\Users\tschuette\Downloads\2015_02_05_08.08.36.png"/>
          <p:cNvPicPr/>
          <p:nvPr/>
        </p:nvPicPr>
        <p:blipFill>
          <a:blip r:embed="rId3" cstate="screen"/>
          <a:srcRect/>
          <a:stretch>
            <a:fillRect/>
          </a:stretch>
        </p:blipFill>
        <p:spPr bwMode="auto">
          <a:xfrm>
            <a:off x="3200400" y="1371599"/>
            <a:ext cx="2743200" cy="4876801"/>
          </a:xfrm>
          <a:prstGeom prst="rect">
            <a:avLst/>
          </a:prstGeom>
          <a:noFill/>
          <a:ln w="9525">
            <a:noFill/>
            <a:miter lim="800000"/>
            <a:headEnd/>
            <a:tailEnd/>
          </a:ln>
        </p:spPr>
      </p:pic>
      <p:pic>
        <p:nvPicPr>
          <p:cNvPr id="88066" name="Picture 2" descr="Displaying IMG_1120.PNG"/>
          <p:cNvPicPr>
            <a:picLocks noChangeAspect="1" noChangeArrowheads="1"/>
          </p:cNvPicPr>
          <p:nvPr/>
        </p:nvPicPr>
        <p:blipFill>
          <a:blip r:embed="rId4" cstate="screen"/>
          <a:srcRect/>
          <a:stretch>
            <a:fillRect/>
          </a:stretch>
        </p:blipFill>
        <p:spPr bwMode="auto">
          <a:xfrm>
            <a:off x="6210523" y="1417638"/>
            <a:ext cx="2704877" cy="48005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Flavors</a:t>
            </a:r>
            <a:endParaRPr lang="en-US" dirty="0"/>
          </a:p>
        </p:txBody>
      </p:sp>
      <p:pic>
        <p:nvPicPr>
          <p:cNvPr id="4" name="Picture 3"/>
          <p:cNvPicPr/>
          <p:nvPr/>
        </p:nvPicPr>
        <p:blipFill>
          <a:blip r:embed="rId3"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a:xfrm>
            <a:off x="937145" y="1676400"/>
            <a:ext cx="3045170" cy="4343400"/>
          </a:xfrm>
          <a:prstGeom prst="rect">
            <a:avLst/>
          </a:prstGeom>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xmlns="" val="0"/>
              </a:ext>
            </a:extLst>
          </a:blip>
          <a:stretch>
            <a:fillRect/>
          </a:stretch>
        </p:blipFill>
        <p:spPr bwMode="auto">
          <a:xfrm>
            <a:off x="2434418" y="1317900"/>
            <a:ext cx="4118782" cy="50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screen"/>
          <a:srcRect/>
          <a:stretch>
            <a:fillRect/>
          </a:stretch>
        </p:blipFill>
        <p:spPr bwMode="auto">
          <a:xfrm>
            <a:off x="4876800" y="3657601"/>
            <a:ext cx="3586311" cy="2362200"/>
          </a:xfrm>
          <a:prstGeom prst="rect">
            <a:avLst/>
          </a:prstGeom>
          <a:noFill/>
          <a:ln w="9525">
            <a:noFill/>
            <a:miter lim="800000"/>
            <a:headEnd/>
            <a:tailEnd/>
          </a:ln>
        </p:spPr>
      </p:pic>
      <p:pic>
        <p:nvPicPr>
          <p:cNvPr id="7" name="Picture 2" descr="http://www.americansweets.co.uk/ekmps/shops/statesidecandy/images/jolly-rancher-original-flavour-hard-candy-14oz-x28-396g-x29-bag-620-p.jpg">
            <a:hlinkClick r:id="rId6"/>
          </p:cNvPr>
          <p:cNvPicPr>
            <a:picLocks noChangeAspect="1" noChangeArrowheads="1"/>
          </p:cNvPicPr>
          <p:nvPr/>
        </p:nvPicPr>
        <p:blipFill>
          <a:blip r:embed="rId7" cstate="screen"/>
          <a:srcRect/>
          <a:stretch>
            <a:fillRect/>
          </a:stretch>
        </p:blipFill>
        <p:spPr bwMode="auto">
          <a:xfrm>
            <a:off x="4876800" y="1625801"/>
            <a:ext cx="3581400" cy="1498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Brian D. Harrison</a:t>
            </a:r>
            <a:endParaRPr lang="en-US" dirty="0"/>
          </a:p>
        </p:txBody>
      </p:sp>
      <p:sp>
        <p:nvSpPr>
          <p:cNvPr id="3" name="Content Placeholder 2"/>
          <p:cNvSpPr>
            <a:spLocks noGrp="1"/>
          </p:cNvSpPr>
          <p:nvPr>
            <p:ph idx="1"/>
          </p:nvPr>
        </p:nvSpPr>
        <p:spPr/>
        <p:txBody>
          <a:bodyPr/>
          <a:lstStyle/>
          <a:p>
            <a:r>
              <a:rPr lang="en-US" dirty="0" smtClean="0"/>
              <a:t>Dr. Harrison is the medical director of Health and Productivity Management for Affinity Health System. </a:t>
            </a:r>
          </a:p>
          <a:p>
            <a:r>
              <a:rPr lang="en-US" dirty="0" smtClean="0"/>
              <a:t>Occ Doc in a Box Blog: http://affinityocchealth.blogspot.com/</a:t>
            </a:r>
          </a:p>
          <a:p>
            <a:r>
              <a:rPr lang="en-US" dirty="0" smtClean="0"/>
              <a:t>Quote about the bottom line: </a:t>
            </a:r>
          </a:p>
          <a:p>
            <a:pPr>
              <a:buNone/>
            </a:pPr>
            <a:r>
              <a:rPr lang="en-US" b="1" dirty="0" smtClean="0"/>
              <a:t>					</a:t>
            </a:r>
            <a:r>
              <a:rPr lang="en-US" sz="3600" b="1" u="sng" dirty="0" smtClean="0"/>
              <a:t>Tobacco is Harmful</a:t>
            </a:r>
            <a:endParaRPr lang="en-US" sz="3600" b="1"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Key Points</a:t>
            </a:r>
            <a:endParaRPr lang="en-US" b="1" cap="small" dirty="0"/>
          </a:p>
        </p:txBody>
      </p:sp>
      <p:sp>
        <p:nvSpPr>
          <p:cNvPr id="3" name="Content Placeholder 2"/>
          <p:cNvSpPr>
            <a:spLocks noGrp="1"/>
          </p:cNvSpPr>
          <p:nvPr>
            <p:ph idx="1"/>
          </p:nvPr>
        </p:nvSpPr>
        <p:spPr/>
        <p:txBody>
          <a:bodyPr/>
          <a:lstStyle/>
          <a:p>
            <a:pPr>
              <a:spcBef>
                <a:spcPts val="1200"/>
              </a:spcBef>
              <a:spcAft>
                <a:spcPts val="1200"/>
              </a:spcAft>
            </a:pPr>
            <a:r>
              <a:rPr lang="en-US" dirty="0" smtClean="0"/>
              <a:t>E-cigarettes aren’t good for our air or our </a:t>
            </a:r>
            <a:r>
              <a:rPr lang="en-US" b="1" dirty="0" smtClean="0"/>
              <a:t>kids</a:t>
            </a:r>
          </a:p>
          <a:p>
            <a:pPr>
              <a:spcBef>
                <a:spcPts val="1200"/>
              </a:spcBef>
              <a:spcAft>
                <a:spcPts val="1200"/>
              </a:spcAft>
            </a:pPr>
            <a:r>
              <a:rPr lang="en-US" dirty="0" smtClean="0"/>
              <a:t>E-cigarettes are </a:t>
            </a:r>
            <a:r>
              <a:rPr lang="en-US" u="sng" dirty="0" smtClean="0"/>
              <a:t>not</a:t>
            </a:r>
            <a:r>
              <a:rPr lang="en-US" dirty="0" smtClean="0"/>
              <a:t> safe </a:t>
            </a:r>
          </a:p>
          <a:p>
            <a:pPr>
              <a:spcBef>
                <a:spcPts val="1200"/>
              </a:spcBef>
              <a:spcAft>
                <a:spcPts val="1200"/>
              </a:spcAft>
            </a:pPr>
            <a:r>
              <a:rPr lang="en-US" dirty="0" smtClean="0"/>
              <a:t>E-cigarettes are unregulated </a:t>
            </a:r>
          </a:p>
          <a:p>
            <a:pPr lvl="1">
              <a:spcBef>
                <a:spcPts val="1200"/>
              </a:spcBef>
              <a:spcAft>
                <a:spcPts val="1200"/>
              </a:spcAft>
            </a:pPr>
            <a:r>
              <a:rPr lang="en-US" dirty="0" smtClean="0"/>
              <a:t>marketing, sale and distribution</a:t>
            </a:r>
          </a:p>
          <a:p>
            <a:pPr>
              <a:spcBef>
                <a:spcPts val="1200"/>
              </a:spcBef>
              <a:spcAft>
                <a:spcPts val="1200"/>
              </a:spcAft>
            </a:pPr>
            <a:r>
              <a:rPr lang="en-US" dirty="0" smtClean="0"/>
              <a:t>Quit help claims are unproven</a:t>
            </a:r>
          </a:p>
          <a:p>
            <a:pPr>
              <a:spcBef>
                <a:spcPts val="1200"/>
              </a:spcBef>
              <a:spcAft>
                <a:spcPts val="1200"/>
              </a:spcAft>
              <a:buNone/>
            </a:pPr>
            <a:endParaRPr lang="en-US" dirty="0" smtClean="0"/>
          </a:p>
          <a:p>
            <a:endParaRPr lang="en-US" dirty="0" smtClean="0"/>
          </a:p>
        </p:txBody>
      </p:sp>
    </p:spTree>
    <p:extLst>
      <p:ext uri="{BB962C8B-B14F-4D97-AF65-F5344CB8AC3E}">
        <p14:creationId xmlns:p14="http://schemas.microsoft.com/office/powerpoint/2010/main" xmlns="" val="1199303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What Can You Do?</a:t>
            </a:r>
            <a:endParaRPr lang="en-US" dirty="0"/>
          </a:p>
        </p:txBody>
      </p:sp>
      <p:sp>
        <p:nvSpPr>
          <p:cNvPr id="3" name="Content Placeholder 2"/>
          <p:cNvSpPr>
            <a:spLocks noGrp="1"/>
          </p:cNvSpPr>
          <p:nvPr>
            <p:ph idx="1"/>
          </p:nvPr>
        </p:nvSpPr>
        <p:spPr/>
        <p:txBody>
          <a:bodyPr/>
          <a:lstStyle/>
          <a:p>
            <a:r>
              <a:rPr lang="en-US" sz="3600" dirty="0" smtClean="0"/>
              <a:t>Update District-wide policies </a:t>
            </a:r>
            <a:br>
              <a:rPr lang="en-US" sz="3600" dirty="0" smtClean="0"/>
            </a:br>
            <a:r>
              <a:rPr lang="en-US" sz="3600" dirty="0" smtClean="0"/>
              <a:t>from “Smoke Free Facilities” </a:t>
            </a:r>
            <a:br>
              <a:rPr lang="en-US" sz="3600" dirty="0" smtClean="0"/>
            </a:br>
            <a:r>
              <a:rPr lang="en-US" sz="3600" dirty="0" smtClean="0"/>
              <a:t>to “</a:t>
            </a:r>
            <a:r>
              <a:rPr lang="en-US" sz="3600" u="sng" dirty="0" smtClean="0"/>
              <a:t>Tobacco Free Facilities</a:t>
            </a:r>
            <a:r>
              <a:rPr lang="en-US" sz="3600" dirty="0" smtClean="0"/>
              <a:t>”</a:t>
            </a:r>
          </a:p>
          <a:p>
            <a:pPr>
              <a:buNone/>
            </a:pPr>
            <a:endParaRPr lang="en-US" sz="3600" dirty="0" smtClean="0"/>
          </a:p>
          <a:p>
            <a:r>
              <a:rPr lang="en-US" sz="3600" dirty="0" smtClean="0"/>
              <a:t>Elementary </a:t>
            </a:r>
            <a:r>
              <a:rPr lang="en-US" sz="3600" dirty="0" smtClean="0"/>
              <a:t>Level</a:t>
            </a:r>
          </a:p>
          <a:p>
            <a:r>
              <a:rPr lang="en-US" sz="3600" dirty="0" smtClean="0"/>
              <a:t>Middle School Level</a:t>
            </a:r>
          </a:p>
          <a:p>
            <a:r>
              <a:rPr lang="en-US" sz="3600" dirty="0" smtClean="0"/>
              <a:t>High School Level</a:t>
            </a:r>
          </a:p>
          <a:p>
            <a:endParaRPr lang="en-US" sz="3600" dirty="0" smtClean="0"/>
          </a:p>
        </p:txBody>
      </p:sp>
      <p:pic>
        <p:nvPicPr>
          <p:cNvPr id="9218" name="Picture 2" descr="http://upload.wikimedia.org/wikipedia/en/e/e6/School_House_Rock!.png">
            <a:hlinkClick r:id="rId3"/>
          </p:cNvPr>
          <p:cNvPicPr>
            <a:picLocks noChangeAspect="1" noChangeArrowheads="1"/>
          </p:cNvPicPr>
          <p:nvPr/>
        </p:nvPicPr>
        <p:blipFill>
          <a:blip r:embed="rId4"/>
          <a:srcRect/>
          <a:stretch>
            <a:fillRect/>
          </a:stretch>
        </p:blipFill>
        <p:spPr bwMode="auto">
          <a:xfrm>
            <a:off x="5029200" y="3657600"/>
            <a:ext cx="3276600" cy="21786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11" name="Text Placeholder 10"/>
          <p:cNvSpPr>
            <a:spLocks noGrp="1"/>
          </p:cNvSpPr>
          <p:nvPr>
            <p:ph type="body" idx="1"/>
          </p:nvPr>
        </p:nvSpPr>
        <p:spPr/>
        <p:txBody>
          <a:bodyPr/>
          <a:lstStyle/>
          <a:p>
            <a:r>
              <a:rPr lang="en-US" dirty="0" smtClean="0"/>
              <a:t>Combustible Cigarettes</a:t>
            </a:r>
            <a:endParaRPr lang="en-US" dirty="0"/>
          </a:p>
        </p:txBody>
      </p:sp>
      <p:sp>
        <p:nvSpPr>
          <p:cNvPr id="9" name="Content Placeholder 8"/>
          <p:cNvSpPr>
            <a:spLocks noGrp="1"/>
          </p:cNvSpPr>
          <p:nvPr>
            <p:ph sz="half" idx="2"/>
          </p:nvPr>
        </p:nvSpPr>
        <p:spPr/>
        <p:txBody>
          <a:bodyPr/>
          <a:lstStyle/>
          <a:p>
            <a:pPr>
              <a:buNone/>
            </a:pPr>
            <a:r>
              <a:rPr lang="en-US" dirty="0" smtClean="0"/>
              <a:t>    1 cigarette = 1mg =</a:t>
            </a:r>
          </a:p>
          <a:p>
            <a:pPr>
              <a:buNone/>
            </a:pPr>
            <a:r>
              <a:rPr lang="en-US" dirty="0" smtClean="0"/>
              <a:t>     20 mg in a pack </a:t>
            </a:r>
          </a:p>
          <a:p>
            <a:pPr>
              <a:buNone/>
            </a:pPr>
            <a:endParaRPr lang="en-US" dirty="0" smtClean="0"/>
          </a:p>
          <a:p>
            <a:pPr>
              <a:buNone/>
            </a:pPr>
            <a:endParaRPr lang="en-US" dirty="0"/>
          </a:p>
        </p:txBody>
      </p:sp>
      <p:sp>
        <p:nvSpPr>
          <p:cNvPr id="12" name="Text Placeholder 11"/>
          <p:cNvSpPr>
            <a:spLocks noGrp="1"/>
          </p:cNvSpPr>
          <p:nvPr>
            <p:ph type="body" sz="quarter" idx="3"/>
          </p:nvPr>
        </p:nvSpPr>
        <p:spPr/>
        <p:txBody>
          <a:bodyPr/>
          <a:lstStyle/>
          <a:p>
            <a:r>
              <a:rPr lang="en-US" dirty="0" smtClean="0"/>
              <a:t>Electronic Cigarettes</a:t>
            </a:r>
            <a:endParaRPr lang="en-US" dirty="0"/>
          </a:p>
        </p:txBody>
      </p:sp>
      <p:sp>
        <p:nvSpPr>
          <p:cNvPr id="13" name="Content Placeholder 12"/>
          <p:cNvSpPr>
            <a:spLocks noGrp="1"/>
          </p:cNvSpPr>
          <p:nvPr>
            <p:ph sz="quarter" idx="4"/>
          </p:nvPr>
        </p:nvSpPr>
        <p:spPr/>
        <p:txBody>
          <a:bodyPr/>
          <a:lstStyle/>
          <a:p>
            <a:pPr>
              <a:buNone/>
            </a:pPr>
            <a:r>
              <a:rPr lang="en-US" dirty="0" smtClean="0"/>
              <a:t>     1 e-cigarette cartridge = </a:t>
            </a:r>
          </a:p>
          <a:p>
            <a:pPr>
              <a:buNone/>
            </a:pPr>
            <a:r>
              <a:rPr lang="en-US" dirty="0" smtClean="0"/>
              <a:t>     approx. 20 mg</a:t>
            </a:r>
            <a:endParaRPr lang="en-US" dirty="0"/>
          </a:p>
        </p:txBody>
      </p:sp>
      <p:pic>
        <p:nvPicPr>
          <p:cNvPr id="14" name="Picture 13" descr="http://upload.wikimedia.org/wikipedia/commons/3/32/Zwei_zigaretten.jpg"/>
          <p:cNvPicPr/>
          <p:nvPr/>
        </p:nvPicPr>
        <p:blipFill>
          <a:blip r:embed="rId3" cstate="screen"/>
          <a:srcRect/>
          <a:stretch>
            <a:fillRect/>
          </a:stretch>
        </p:blipFill>
        <p:spPr bwMode="auto">
          <a:xfrm>
            <a:off x="762000" y="3429000"/>
            <a:ext cx="2590800" cy="2209800"/>
          </a:xfrm>
          <a:prstGeom prst="rect">
            <a:avLst/>
          </a:prstGeom>
          <a:noFill/>
          <a:ln w="9525">
            <a:noFill/>
            <a:miter lim="800000"/>
            <a:headEnd/>
            <a:tailEnd/>
          </a:ln>
        </p:spPr>
      </p:pic>
      <p:pic>
        <p:nvPicPr>
          <p:cNvPr id="15" name="Picture 14" descr="http://image.dhgate.com/albu_258901664_00/1.0x0.jpg"/>
          <p:cNvPicPr/>
          <p:nvPr/>
        </p:nvPicPr>
        <p:blipFill>
          <a:blip r:embed="rId4" cstate="screen"/>
          <a:srcRect/>
          <a:stretch>
            <a:fillRect/>
          </a:stretch>
        </p:blipFill>
        <p:spPr bwMode="auto">
          <a:xfrm>
            <a:off x="5105400" y="34290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marL="171450" indent="-171450" eaLnBrk="1" hangingPunct="1"/>
            <a:r>
              <a:rPr lang="en-US" b="1" cap="small" dirty="0"/>
              <a:t>What Can You Do</a:t>
            </a:r>
            <a:r>
              <a:rPr lang="en-US" b="1" cap="small" dirty="0" smtClean="0"/>
              <a:t>?</a:t>
            </a:r>
          </a:p>
        </p:txBody>
      </p:sp>
      <p:sp>
        <p:nvSpPr>
          <p:cNvPr id="3" name="Content Placeholder 2"/>
          <p:cNvSpPr>
            <a:spLocks noGrp="1"/>
          </p:cNvSpPr>
          <p:nvPr>
            <p:ph idx="1"/>
          </p:nvPr>
        </p:nvSpPr>
        <p:spPr/>
        <p:txBody>
          <a:bodyPr/>
          <a:lstStyle/>
          <a:p>
            <a:pPr>
              <a:spcBef>
                <a:spcPts val="0"/>
              </a:spcBef>
            </a:pPr>
            <a:r>
              <a:rPr lang="en-US" sz="3600" dirty="0" smtClean="0"/>
              <a:t>Join your tobacco prevention coalition</a:t>
            </a:r>
          </a:p>
          <a:p>
            <a:pPr>
              <a:spcBef>
                <a:spcPts val="0"/>
              </a:spcBef>
            </a:pPr>
            <a:endParaRPr lang="en-US" sz="3600" dirty="0" smtClean="0"/>
          </a:p>
          <a:p>
            <a:pPr>
              <a:spcBef>
                <a:spcPts val="0"/>
              </a:spcBef>
            </a:pPr>
            <a:r>
              <a:rPr lang="en-US" sz="3600" dirty="0" smtClean="0"/>
              <a:t>Write </a:t>
            </a:r>
            <a:r>
              <a:rPr lang="en-US" sz="3600" dirty="0"/>
              <a:t>letters to the </a:t>
            </a:r>
            <a:r>
              <a:rPr lang="en-US" sz="3600" dirty="0" smtClean="0"/>
              <a:t>editor</a:t>
            </a:r>
          </a:p>
          <a:p>
            <a:pPr marL="0" indent="0">
              <a:spcBef>
                <a:spcPts val="0"/>
              </a:spcBef>
              <a:buNone/>
            </a:pPr>
            <a:endParaRPr lang="en-US" sz="3600" dirty="0" smtClean="0"/>
          </a:p>
          <a:p>
            <a:pPr>
              <a:spcBef>
                <a:spcPts val="0"/>
              </a:spcBef>
            </a:pPr>
            <a:r>
              <a:rPr lang="en-US" sz="3600" dirty="0" smtClean="0"/>
              <a:t>Educate community organizations</a:t>
            </a:r>
          </a:p>
          <a:p>
            <a:pPr>
              <a:spcBef>
                <a:spcPts val="0"/>
              </a:spcBef>
            </a:pPr>
            <a:endParaRPr lang="en-US" sz="3600" dirty="0" smtClean="0"/>
          </a:p>
          <a:p>
            <a:pPr>
              <a:spcBef>
                <a:spcPts val="0"/>
              </a:spcBef>
            </a:pPr>
            <a:r>
              <a:rPr lang="en-US" sz="3600" dirty="0" smtClean="0"/>
              <a:t>Educate </a:t>
            </a:r>
            <a:r>
              <a:rPr lang="en-US" sz="3600" dirty="0"/>
              <a:t>policy makers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2362200" y="1600200"/>
            <a:ext cx="5715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20000"/>
              </a:spcBef>
              <a:buFont typeface="Arial" charset="0"/>
              <a:buChar char="•"/>
            </a:pPr>
            <a:endParaRPr lang="en-US" sz="2400" dirty="0">
              <a:latin typeface="Calibri" pitchFamily="34" charset="0"/>
            </a:endParaRPr>
          </a:p>
          <a:p>
            <a:pPr defTabSz="914400" eaLnBrk="1" hangingPunct="1">
              <a:buFontTx/>
              <a:buChar char="•"/>
            </a:pPr>
            <a:endParaRPr lang="en-US" sz="2800" dirty="0"/>
          </a:p>
          <a:p>
            <a:pPr defTabSz="914400" eaLnBrk="1" hangingPunct="1">
              <a:spcBef>
                <a:spcPct val="20000"/>
              </a:spcBef>
              <a:buFont typeface="Arial" charset="0"/>
              <a:buChar char="•"/>
            </a:pPr>
            <a:endParaRPr lang="en-US" sz="2800" dirty="0">
              <a:latin typeface="Calibri" pitchFamily="34" charset="0"/>
            </a:endParaRPr>
          </a:p>
          <a:p>
            <a:pPr defTabSz="914400" eaLnBrk="1" hangingPunct="1">
              <a:spcBef>
                <a:spcPct val="20000"/>
              </a:spcBef>
              <a:buFont typeface="Arial" charset="0"/>
              <a:buChar char="•"/>
            </a:pPr>
            <a:endParaRPr lang="en-US" sz="3200" dirty="0">
              <a:latin typeface="Calibri" pitchFamily="34" charset="0"/>
            </a:endParaRPr>
          </a:p>
          <a:p>
            <a:pPr defTabSz="914400" eaLnBrk="1" hangingPunct="1">
              <a:spcBef>
                <a:spcPct val="20000"/>
              </a:spcBef>
              <a:buFont typeface="Arial" charset="0"/>
              <a:buChar char="•"/>
            </a:pPr>
            <a:endParaRPr lang="en-US" sz="3200" dirty="0">
              <a:latin typeface="Calibri" pitchFamily="34" charset="0"/>
            </a:endParaRPr>
          </a:p>
          <a:p>
            <a:pPr defTabSz="914400" eaLnBrk="1" hangingPunct="1">
              <a:spcBef>
                <a:spcPct val="20000"/>
              </a:spcBef>
            </a:pPr>
            <a:endParaRPr lang="en-US" sz="3200" dirty="0">
              <a:latin typeface="Calibri" pitchFamily="34" charset="0"/>
            </a:endParaRPr>
          </a:p>
        </p:txBody>
      </p:sp>
      <p:sp>
        <p:nvSpPr>
          <p:cNvPr id="2" name="Title 1"/>
          <p:cNvSpPr>
            <a:spLocks noGrp="1"/>
          </p:cNvSpPr>
          <p:nvPr>
            <p:ph type="title"/>
          </p:nvPr>
        </p:nvSpPr>
        <p:spPr/>
        <p:txBody>
          <a:bodyPr/>
          <a:lstStyle/>
          <a:p>
            <a:r>
              <a:rPr lang="en-US" b="1" cap="small" dirty="0"/>
              <a:t>For Resources and </a:t>
            </a:r>
            <a:r>
              <a:rPr lang="en-US" b="1" cap="small" dirty="0" smtClean="0"/>
              <a:t>Support</a:t>
            </a:r>
            <a:endParaRPr lang="en-US" b="1" cap="small" dirty="0"/>
          </a:p>
        </p:txBody>
      </p:sp>
      <p:sp>
        <p:nvSpPr>
          <p:cNvPr id="3" name="Content Placeholder 2"/>
          <p:cNvSpPr>
            <a:spLocks noGrp="1"/>
          </p:cNvSpPr>
          <p:nvPr>
            <p:ph idx="1"/>
          </p:nvPr>
        </p:nvSpPr>
        <p:spPr>
          <a:xfrm>
            <a:off x="457200" y="1600200"/>
            <a:ext cx="8229600" cy="4800599"/>
          </a:xfrm>
        </p:spPr>
        <p:txBody>
          <a:bodyPr/>
          <a:lstStyle/>
          <a:p>
            <a:endParaRPr lang="en-US" sz="3600" b="1" dirty="0" smtClean="0"/>
          </a:p>
          <a:p>
            <a:r>
              <a:rPr lang="en-US" sz="3600" b="1" dirty="0" smtClean="0"/>
              <a:t>Tobwis.org</a:t>
            </a:r>
          </a:p>
          <a:p>
            <a:endParaRPr lang="en-US" sz="3600" b="1" dirty="0" smtClean="0"/>
          </a:p>
          <a:p>
            <a:endParaRPr lang="en-US" sz="3600" b="1" dirty="0" smtClean="0"/>
          </a:p>
          <a:p>
            <a:r>
              <a:rPr lang="en-US" sz="3600" b="1" dirty="0" smtClean="0"/>
              <a:t>Occ Doc in a Box Blog: </a:t>
            </a:r>
            <a:br>
              <a:rPr lang="en-US" sz="3600" b="1" dirty="0" smtClean="0"/>
            </a:br>
            <a:r>
              <a:rPr lang="en-US" sz="3600" b="1" dirty="0" smtClean="0"/>
              <a:t> </a:t>
            </a:r>
            <a:br>
              <a:rPr lang="en-US" sz="3600" b="1" dirty="0" smtClean="0"/>
            </a:br>
            <a:r>
              <a:rPr lang="en-US" sz="3600" dirty="0" smtClean="0"/>
              <a:t>http://affinityocchealth.blogspot.com</a:t>
            </a:r>
          </a:p>
          <a:p>
            <a:endParaRPr lang="en-US" sz="3600" b="1" dirty="0" smtClean="0"/>
          </a:p>
          <a:p>
            <a:endParaRPr lang="en-US" sz="4000" b="1" dirty="0"/>
          </a:p>
        </p:txBody>
      </p:sp>
      <p:pic>
        <p:nvPicPr>
          <p:cNvPr id="10242" name="Picture 2" descr="http://www.transformwi.com/addons/default/themes/transformwi/img/partner-logos/tobwis.png">
            <a:hlinkClick r:id="rId3"/>
          </p:cNvPr>
          <p:cNvPicPr>
            <a:picLocks noChangeAspect="1" noChangeArrowheads="1"/>
          </p:cNvPicPr>
          <p:nvPr/>
        </p:nvPicPr>
        <p:blipFill>
          <a:blip r:embed="rId4" cstate="screen"/>
          <a:srcRect/>
          <a:stretch>
            <a:fillRect/>
          </a:stretch>
        </p:blipFill>
        <p:spPr bwMode="auto">
          <a:xfrm>
            <a:off x="5943600" y="1981200"/>
            <a:ext cx="1990725" cy="1095376"/>
          </a:xfrm>
          <a:prstGeom prst="rect">
            <a:avLst/>
          </a:prstGeom>
          <a:noFill/>
        </p:spPr>
      </p:pic>
      <p:pic>
        <p:nvPicPr>
          <p:cNvPr id="10246" name="Picture 6" descr="http://blog.foxcitieschamber.com/wp-content/uploads/2012/09/Affinity-Health-8-25-11.jpg">
            <a:hlinkClick r:id="rId5"/>
          </p:cNvPr>
          <p:cNvPicPr>
            <a:picLocks noChangeAspect="1" noChangeArrowheads="1"/>
          </p:cNvPicPr>
          <p:nvPr/>
        </p:nvPicPr>
        <p:blipFill>
          <a:blip r:embed="rId6" cstate="screen"/>
          <a:srcRect/>
          <a:stretch>
            <a:fillRect/>
          </a:stretch>
        </p:blipFill>
        <p:spPr bwMode="auto">
          <a:xfrm>
            <a:off x="5715000" y="4038600"/>
            <a:ext cx="2483940" cy="10222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0"/>
            <a:ext cx="4267200" cy="1143000"/>
          </a:xfrm>
        </p:spPr>
        <p:txBody>
          <a:bodyPr/>
          <a:lstStyle/>
          <a:p>
            <a:r>
              <a:rPr lang="en-US" dirty="0" smtClean="0"/>
              <a:t>Questions?</a:t>
            </a:r>
            <a:endParaRPr lang="en-US" dirty="0"/>
          </a:p>
        </p:txBody>
      </p:sp>
      <p:sp>
        <p:nvSpPr>
          <p:cNvPr id="3" name="Content Placeholder 2"/>
          <p:cNvSpPr>
            <a:spLocks noGrp="1"/>
          </p:cNvSpPr>
          <p:nvPr>
            <p:ph idx="1"/>
          </p:nvPr>
        </p:nvSpPr>
        <p:spPr>
          <a:xfrm>
            <a:off x="304800" y="533400"/>
            <a:ext cx="5029200" cy="2438400"/>
          </a:xfrm>
        </p:spPr>
        <p:txBody>
          <a:bodyPr/>
          <a:lstStyle/>
          <a:p>
            <a:pPr marL="0" indent="0">
              <a:spcBef>
                <a:spcPts val="0"/>
              </a:spcBef>
              <a:buNone/>
            </a:pPr>
            <a:r>
              <a:rPr lang="en-US" sz="2800" b="1" dirty="0" smtClean="0"/>
              <a:t>Tiffany Schuette	</a:t>
            </a:r>
            <a:r>
              <a:rPr lang="en-US" sz="2000" dirty="0" smtClean="0"/>
              <a:t>		</a:t>
            </a:r>
          </a:p>
          <a:p>
            <a:pPr marL="0" indent="0">
              <a:spcBef>
                <a:spcPts val="0"/>
              </a:spcBef>
              <a:buNone/>
            </a:pPr>
            <a:r>
              <a:rPr lang="en-US" sz="2000" dirty="0" smtClean="0"/>
              <a:t>Elementary School Counselor			</a:t>
            </a:r>
          </a:p>
          <a:p>
            <a:pPr marL="0" indent="0">
              <a:spcBef>
                <a:spcPts val="0"/>
              </a:spcBef>
              <a:buNone/>
            </a:pPr>
            <a:r>
              <a:rPr lang="en-US" sz="2000" dirty="0" smtClean="0"/>
              <a:t>New Holstein School District			</a:t>
            </a:r>
          </a:p>
          <a:p>
            <a:pPr marL="0" indent="0">
              <a:spcBef>
                <a:spcPts val="0"/>
              </a:spcBef>
              <a:buNone/>
            </a:pPr>
            <a:r>
              <a:rPr lang="en-US" sz="2000" dirty="0" smtClean="0"/>
              <a:t>(920) 898-4208						</a:t>
            </a:r>
          </a:p>
          <a:p>
            <a:pPr marL="0" indent="0">
              <a:spcBef>
                <a:spcPts val="0"/>
              </a:spcBef>
              <a:buNone/>
            </a:pPr>
            <a:r>
              <a:rPr lang="en-US" sz="2000" dirty="0" smtClean="0"/>
              <a:t>tschuette@nhsd.k12.wi.us				</a:t>
            </a:r>
          </a:p>
          <a:p>
            <a:pPr marL="0" indent="0">
              <a:spcBef>
                <a:spcPts val="0"/>
              </a:spcBef>
              <a:buNone/>
            </a:pPr>
            <a:endParaRPr lang="en-US" sz="2000" dirty="0" smtClean="0"/>
          </a:p>
          <a:p>
            <a:pPr>
              <a:spcBef>
                <a:spcPts val="0"/>
              </a:spcBef>
              <a:buNone/>
            </a:pPr>
            <a:endParaRPr lang="en-US" sz="2000" dirty="0" smtClean="0"/>
          </a:p>
          <a:p>
            <a:pPr>
              <a:buNone/>
            </a:pPr>
            <a:endParaRPr lang="en-US" dirty="0"/>
          </a:p>
        </p:txBody>
      </p:sp>
      <p:sp>
        <p:nvSpPr>
          <p:cNvPr id="4" name="Content Placeholder 2"/>
          <p:cNvSpPr txBox="1">
            <a:spLocks/>
          </p:cNvSpPr>
          <p:nvPr/>
        </p:nvSpPr>
        <p:spPr bwMode="auto">
          <a:xfrm>
            <a:off x="4800600" y="4800600"/>
            <a:ext cx="5562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ts val="0"/>
              </a:spcBef>
            </a:pPr>
            <a:r>
              <a:rPr lang="it-IT" sz="2800" dirty="0" smtClean="0">
                <a:solidFill>
                  <a:prstClr val="white"/>
                </a:solidFill>
                <a:latin typeface="Calibri"/>
              </a:rPr>
              <a:t>Anna Carpenter	</a:t>
            </a:r>
          </a:p>
          <a:p>
            <a:pPr marL="342900" lvl="0" indent="-342900" eaLnBrk="0" hangingPunct="0">
              <a:spcBef>
                <a:spcPts val="0"/>
              </a:spcBef>
            </a:pPr>
            <a:r>
              <a:rPr lang="it-IT" sz="2000" dirty="0" smtClean="0">
                <a:solidFill>
                  <a:prstClr val="white"/>
                </a:solidFill>
                <a:latin typeface="Calibri"/>
              </a:rPr>
              <a:t>Health Educator, Coalition Coordinator			</a:t>
            </a:r>
            <a:endParaRPr lang="en-US" sz="2000" dirty="0" smtClean="0">
              <a:solidFill>
                <a:prstClr val="white"/>
              </a:solidFill>
              <a:latin typeface="Calibri"/>
            </a:endParaRPr>
          </a:p>
          <a:p>
            <a:pPr marL="342900" lvl="0" indent="-342900" eaLnBrk="0" hangingPunct="0">
              <a:spcBef>
                <a:spcPts val="0"/>
              </a:spcBef>
            </a:pPr>
            <a:r>
              <a:rPr lang="en-US" sz="2000" dirty="0" smtClean="0">
                <a:solidFill>
                  <a:prstClr val="white"/>
                </a:solidFill>
                <a:latin typeface="Calibri"/>
              </a:rPr>
              <a:t>Winnebago County Health Department</a:t>
            </a:r>
          </a:p>
          <a:p>
            <a:pPr marL="342900" lvl="0" indent="-342900" eaLnBrk="0" hangingPunct="0">
              <a:spcBef>
                <a:spcPts val="0"/>
              </a:spcBef>
            </a:pPr>
            <a:r>
              <a:rPr lang="en-US" sz="2000" dirty="0" smtClean="0">
                <a:solidFill>
                  <a:prstClr val="white"/>
                </a:solidFill>
                <a:latin typeface="Calibri"/>
              </a:rPr>
              <a:t>(920) 232-3009</a:t>
            </a:r>
          </a:p>
          <a:p>
            <a:pPr marL="342900" lvl="0" indent="-342900" eaLnBrk="0" hangingPunct="0">
              <a:spcBef>
                <a:spcPts val="0"/>
              </a:spcBef>
            </a:pPr>
            <a:r>
              <a:rPr lang="en-US" sz="2000" dirty="0" smtClean="0">
                <a:solidFill>
                  <a:prstClr val="white"/>
                </a:solidFill>
                <a:latin typeface="Calibri"/>
              </a:rPr>
              <a:t>acarpenter@co.winnebago.wi.us</a:t>
            </a:r>
          </a:p>
        </p:txBody>
      </p:sp>
      <p:sp>
        <p:nvSpPr>
          <p:cNvPr id="6" name="Content Placeholder 2"/>
          <p:cNvSpPr txBox="1">
            <a:spLocks/>
          </p:cNvSpPr>
          <p:nvPr/>
        </p:nvSpPr>
        <p:spPr bwMode="auto">
          <a:xfrm>
            <a:off x="2895600" y="2590800"/>
            <a:ext cx="32766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Casey Mertens</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Middle School Counselor</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Holstein School District</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(920) 898-4769</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cmertens@nhsd.k12.wi.us</a:t>
            </a:r>
          </a:p>
          <a:p>
            <a:pPr marL="0" marR="0" lvl="0" indent="0" algn="l" defTabSz="4572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bwMode="auto">
          <a:xfrm>
            <a:off x="533400" y="4953000"/>
            <a:ext cx="1676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6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16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b="1" dirty="0" smtClean="0"/>
              <a:t>Tobwis.org http://www.tobwis.org/resources#!/tags=e-cigarettes</a:t>
            </a:r>
          </a:p>
          <a:p>
            <a:r>
              <a:rPr lang="en-US" b="1" dirty="0" smtClean="0"/>
              <a:t>Occ Doc in a Box Blog: http://affinityocchealth.blogspot.com/</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Retellings of a “safer cigarette”</a:t>
            </a:r>
            <a:endParaRPr lang="en-US" dirty="0"/>
          </a:p>
        </p:txBody>
      </p:sp>
      <p:sp>
        <p:nvSpPr>
          <p:cNvPr id="3" name="Content Placeholder 2"/>
          <p:cNvSpPr>
            <a:spLocks noGrp="1"/>
          </p:cNvSpPr>
          <p:nvPr>
            <p:ph idx="1"/>
          </p:nvPr>
        </p:nvSpPr>
        <p:spPr>
          <a:xfrm>
            <a:off x="1752600" y="1447800"/>
            <a:ext cx="8534400" cy="5334000"/>
          </a:xfrm>
        </p:spPr>
        <p:txBody>
          <a:bodyPr numCol="2"/>
          <a:lstStyle/>
          <a:p>
            <a:r>
              <a:rPr lang="en-US" dirty="0" smtClean="0"/>
              <a:t>Menthol</a:t>
            </a:r>
          </a:p>
          <a:p>
            <a:r>
              <a:rPr lang="en-US" dirty="0" smtClean="0"/>
              <a:t>Filtered</a:t>
            </a:r>
          </a:p>
          <a:p>
            <a:r>
              <a:rPr lang="en-US" dirty="0" smtClean="0"/>
              <a:t>Low tar/nicotine</a:t>
            </a:r>
          </a:p>
          <a:p>
            <a:r>
              <a:rPr lang="en-US" dirty="0" smtClean="0"/>
              <a:t>Recessed filters</a:t>
            </a:r>
          </a:p>
          <a:p>
            <a:r>
              <a:rPr lang="en-US" dirty="0" smtClean="0"/>
              <a:t>Spit/ Smokeless </a:t>
            </a:r>
          </a:p>
          <a:p>
            <a:r>
              <a:rPr lang="en-US" dirty="0" err="1" smtClean="0"/>
              <a:t>Snus</a:t>
            </a:r>
            <a:endParaRPr lang="en-US" dirty="0" smtClean="0"/>
          </a:p>
          <a:p>
            <a:r>
              <a:rPr lang="en-US" dirty="0" smtClean="0"/>
              <a:t>Dissolvable tobacco</a:t>
            </a:r>
            <a:endParaRPr lang="en-US" i="1" dirty="0" smtClean="0"/>
          </a:p>
          <a:p>
            <a:r>
              <a:rPr lang="en-US" i="1" dirty="0" smtClean="0"/>
              <a:t>And now… Electronic Cigarettes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Old Is New Again</a:t>
            </a:r>
            <a:endParaRPr lang="en-US" dirty="0"/>
          </a:p>
        </p:txBody>
      </p:sp>
      <p:pic>
        <p:nvPicPr>
          <p:cNvPr id="1026" name="Picture 2"/>
          <p:cNvPicPr>
            <a:picLocks noGrp="1" noChangeAspect="1" noChangeArrowheads="1"/>
          </p:cNvPicPr>
          <p:nvPr>
            <p:ph idx="1"/>
          </p:nvPr>
        </p:nvPicPr>
        <p:blipFill>
          <a:blip r:embed="rId3" cstate="screen"/>
          <a:srcRect/>
          <a:stretch>
            <a:fillRect/>
          </a:stretch>
        </p:blipFill>
        <p:spPr bwMode="auto">
          <a:xfrm>
            <a:off x="708361" y="2015331"/>
            <a:ext cx="2263439" cy="1548669"/>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338515" y="1963737"/>
            <a:ext cx="1690686" cy="1548669"/>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5619750" y="2190750"/>
            <a:ext cx="2095500" cy="1162050"/>
          </a:xfrm>
          <a:prstGeom prst="rect">
            <a:avLst/>
          </a:prstGeom>
          <a:noFill/>
          <a:ln w="9525">
            <a:noFill/>
            <a:miter lim="800000"/>
            <a:headEnd/>
            <a:tailEnd/>
          </a:ln>
        </p:spPr>
      </p:pic>
      <p:pic>
        <p:nvPicPr>
          <p:cNvPr id="1029" name="Picture 5"/>
          <p:cNvPicPr>
            <a:picLocks noChangeAspect="1" noChangeArrowheads="1"/>
          </p:cNvPicPr>
          <p:nvPr/>
        </p:nvPicPr>
        <p:blipFill>
          <a:blip r:embed="rId6" cstate="screen"/>
          <a:srcRect/>
          <a:stretch>
            <a:fillRect/>
          </a:stretch>
        </p:blipFill>
        <p:spPr bwMode="auto">
          <a:xfrm>
            <a:off x="990600" y="4467225"/>
            <a:ext cx="1981200" cy="1323975"/>
          </a:xfrm>
          <a:prstGeom prst="rect">
            <a:avLst/>
          </a:prstGeom>
          <a:noFill/>
          <a:ln w="9525">
            <a:noFill/>
            <a:miter lim="800000"/>
            <a:headEnd/>
            <a:tailEnd/>
          </a:ln>
        </p:spPr>
      </p:pic>
      <p:pic>
        <p:nvPicPr>
          <p:cNvPr id="1030" name="Picture 6"/>
          <p:cNvPicPr>
            <a:picLocks noChangeAspect="1" noChangeArrowheads="1"/>
          </p:cNvPicPr>
          <p:nvPr/>
        </p:nvPicPr>
        <p:blipFill>
          <a:blip r:embed="rId7" cstate="screen"/>
          <a:srcRect/>
          <a:stretch>
            <a:fillRect/>
          </a:stretch>
        </p:blipFill>
        <p:spPr bwMode="auto">
          <a:xfrm>
            <a:off x="3338514" y="4229100"/>
            <a:ext cx="2152042" cy="1562100"/>
          </a:xfrm>
          <a:prstGeom prst="rect">
            <a:avLst/>
          </a:prstGeom>
          <a:noFill/>
          <a:ln w="9525">
            <a:noFill/>
            <a:miter lim="800000"/>
            <a:headEnd/>
            <a:tailEnd/>
          </a:ln>
        </p:spPr>
      </p:pic>
      <p:pic>
        <p:nvPicPr>
          <p:cNvPr id="1031" name="Picture 7"/>
          <p:cNvPicPr>
            <a:picLocks noChangeAspect="1" noChangeArrowheads="1"/>
          </p:cNvPicPr>
          <p:nvPr/>
        </p:nvPicPr>
        <p:blipFill>
          <a:blip r:embed="rId8" cstate="screen"/>
          <a:srcRect/>
          <a:stretch>
            <a:fillRect/>
          </a:stretch>
        </p:blipFill>
        <p:spPr bwMode="auto">
          <a:xfrm>
            <a:off x="5943600" y="4229100"/>
            <a:ext cx="1990725"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Corporations</a:t>
            </a:r>
            <a:endParaRPr lang="en-US" dirty="0"/>
          </a:p>
        </p:txBody>
      </p:sp>
      <p:sp>
        <p:nvSpPr>
          <p:cNvPr id="6" name="Text Placeholder 5"/>
          <p:cNvSpPr>
            <a:spLocks noGrp="1"/>
          </p:cNvSpPr>
          <p:nvPr>
            <p:ph type="body" idx="1"/>
          </p:nvPr>
        </p:nvSpPr>
        <p:spPr/>
        <p:txBody>
          <a:bodyPr/>
          <a:lstStyle/>
          <a:p>
            <a:r>
              <a:rPr lang="en-US" sz="3200" u="sng" dirty="0" smtClean="0"/>
              <a:t>Corporation</a:t>
            </a:r>
            <a:endParaRPr lang="en-US" sz="3200" u="sng" dirty="0"/>
          </a:p>
        </p:txBody>
      </p:sp>
      <p:sp>
        <p:nvSpPr>
          <p:cNvPr id="7" name="Content Placeholder 6"/>
          <p:cNvSpPr>
            <a:spLocks noGrp="1"/>
          </p:cNvSpPr>
          <p:nvPr>
            <p:ph sz="half" idx="2"/>
          </p:nvPr>
        </p:nvSpPr>
        <p:spPr/>
        <p:txBody>
          <a:bodyPr/>
          <a:lstStyle/>
          <a:p>
            <a:r>
              <a:rPr lang="en-US" sz="2800" dirty="0" smtClean="0">
                <a:solidFill>
                  <a:srgbClr val="00B0F0"/>
                </a:solidFill>
              </a:rPr>
              <a:t>Lorillard</a:t>
            </a:r>
          </a:p>
          <a:p>
            <a:r>
              <a:rPr lang="en-US" sz="2800" dirty="0" smtClean="0">
                <a:solidFill>
                  <a:srgbClr val="FF0000"/>
                </a:solidFill>
              </a:rPr>
              <a:t>Reynolds Tobacco</a:t>
            </a:r>
          </a:p>
          <a:p>
            <a:r>
              <a:rPr lang="en-US" sz="2800" dirty="0" smtClean="0">
                <a:solidFill>
                  <a:srgbClr val="FFFF00"/>
                </a:solidFill>
              </a:rPr>
              <a:t>Imperial Tobacco</a:t>
            </a:r>
          </a:p>
          <a:p>
            <a:pPr>
              <a:buNone/>
            </a:pPr>
            <a:endParaRPr lang="en-US" sz="2800" dirty="0" smtClean="0"/>
          </a:p>
          <a:p>
            <a:r>
              <a:rPr lang="en-US" sz="2800" dirty="0" smtClean="0">
                <a:solidFill>
                  <a:srgbClr val="92D050"/>
                </a:solidFill>
              </a:rPr>
              <a:t>Altria (Formerly Phillip Morris)</a:t>
            </a:r>
            <a:endParaRPr lang="en-US" sz="2800" dirty="0">
              <a:solidFill>
                <a:srgbClr val="92D050"/>
              </a:solidFill>
            </a:endParaRPr>
          </a:p>
        </p:txBody>
      </p:sp>
      <p:sp>
        <p:nvSpPr>
          <p:cNvPr id="8" name="Text Placeholder 7"/>
          <p:cNvSpPr>
            <a:spLocks noGrp="1"/>
          </p:cNvSpPr>
          <p:nvPr>
            <p:ph type="body" sz="quarter" idx="3"/>
          </p:nvPr>
        </p:nvSpPr>
        <p:spPr/>
        <p:txBody>
          <a:bodyPr/>
          <a:lstStyle/>
          <a:p>
            <a:r>
              <a:rPr lang="en-US" sz="3200" u="sng" dirty="0" smtClean="0"/>
              <a:t>E-cigarette Brand</a:t>
            </a:r>
            <a:endParaRPr lang="en-US" sz="3200" u="sng" dirty="0"/>
          </a:p>
        </p:txBody>
      </p:sp>
      <p:sp>
        <p:nvSpPr>
          <p:cNvPr id="9" name="Content Placeholder 8"/>
          <p:cNvSpPr>
            <a:spLocks noGrp="1"/>
          </p:cNvSpPr>
          <p:nvPr>
            <p:ph sz="quarter" idx="4"/>
          </p:nvPr>
        </p:nvSpPr>
        <p:spPr/>
        <p:txBody>
          <a:bodyPr/>
          <a:lstStyle/>
          <a:p>
            <a:r>
              <a:rPr lang="en-US" sz="2800" dirty="0" err="1" smtClean="0">
                <a:solidFill>
                  <a:srgbClr val="00B0F0"/>
                </a:solidFill>
              </a:rPr>
              <a:t>Blu</a:t>
            </a:r>
            <a:r>
              <a:rPr lang="en-US" sz="2800" dirty="0" smtClean="0">
                <a:solidFill>
                  <a:srgbClr val="00B0F0"/>
                </a:solidFill>
              </a:rPr>
              <a:t> </a:t>
            </a:r>
            <a:r>
              <a:rPr lang="en-US" sz="2800" dirty="0" err="1" smtClean="0">
                <a:solidFill>
                  <a:srgbClr val="00B0F0"/>
                </a:solidFill>
              </a:rPr>
              <a:t>Ecig</a:t>
            </a:r>
            <a:endParaRPr lang="en-US" sz="2800" dirty="0" smtClean="0">
              <a:solidFill>
                <a:srgbClr val="00B0F0"/>
              </a:solidFill>
            </a:endParaRPr>
          </a:p>
          <a:p>
            <a:r>
              <a:rPr lang="en-US" sz="2800" dirty="0" err="1" smtClean="0">
                <a:solidFill>
                  <a:srgbClr val="FF0000"/>
                </a:solidFill>
              </a:rPr>
              <a:t>Vuse</a:t>
            </a:r>
            <a:r>
              <a:rPr lang="en-US" sz="2800" dirty="0" smtClean="0">
                <a:solidFill>
                  <a:srgbClr val="FF0000"/>
                </a:solidFill>
              </a:rPr>
              <a:t> and </a:t>
            </a:r>
            <a:r>
              <a:rPr lang="en-US" sz="2800" dirty="0" err="1" smtClean="0">
                <a:solidFill>
                  <a:srgbClr val="FF0000"/>
                </a:solidFill>
              </a:rPr>
              <a:t>Zonnic</a:t>
            </a:r>
            <a:endParaRPr lang="en-US" sz="2800" dirty="0" smtClean="0">
              <a:solidFill>
                <a:srgbClr val="FF0000"/>
              </a:solidFill>
            </a:endParaRPr>
          </a:p>
          <a:p>
            <a:r>
              <a:rPr lang="en-US" sz="2800" dirty="0" err="1" smtClean="0">
                <a:solidFill>
                  <a:srgbClr val="FFFF00"/>
                </a:solidFill>
              </a:rPr>
              <a:t>Fontem</a:t>
            </a:r>
            <a:r>
              <a:rPr lang="en-US" sz="2800" dirty="0" smtClean="0">
                <a:solidFill>
                  <a:srgbClr val="FFFF00"/>
                </a:solidFill>
              </a:rPr>
              <a:t> Ventures </a:t>
            </a:r>
            <a:r>
              <a:rPr lang="en-US" sz="2800" dirty="0" err="1" smtClean="0">
                <a:solidFill>
                  <a:srgbClr val="FFFF00"/>
                </a:solidFill>
              </a:rPr>
              <a:t>Vapuour</a:t>
            </a:r>
            <a:r>
              <a:rPr lang="en-US" sz="2800" dirty="0" smtClean="0">
                <a:solidFill>
                  <a:srgbClr val="FFFF00"/>
                </a:solidFill>
              </a:rPr>
              <a:t> Products</a:t>
            </a:r>
          </a:p>
          <a:p>
            <a:r>
              <a:rPr lang="en-US" sz="2800" dirty="0" err="1" smtClean="0">
                <a:solidFill>
                  <a:srgbClr val="92D050"/>
                </a:solidFill>
              </a:rPr>
              <a:t>MarkTen</a:t>
            </a:r>
            <a:r>
              <a:rPr lang="en-US" sz="2800" dirty="0" smtClean="0">
                <a:solidFill>
                  <a:srgbClr val="92D050"/>
                </a:solidFill>
              </a:rPr>
              <a:t>, </a:t>
            </a:r>
            <a:r>
              <a:rPr lang="en-US" sz="2800" dirty="0" err="1" smtClean="0">
                <a:solidFill>
                  <a:srgbClr val="92D050"/>
                </a:solidFill>
              </a:rPr>
              <a:t>NuMark</a:t>
            </a:r>
            <a:r>
              <a:rPr lang="en-US" sz="2800" dirty="0" smtClean="0">
                <a:solidFill>
                  <a:srgbClr val="92D050"/>
                </a:solidFill>
              </a:rPr>
              <a:t> &amp; </a:t>
            </a:r>
            <a:r>
              <a:rPr lang="en-US" sz="2800" dirty="0" err="1" smtClean="0">
                <a:solidFill>
                  <a:srgbClr val="92D050"/>
                </a:solidFill>
              </a:rPr>
              <a:t>GreenSmoke</a:t>
            </a:r>
            <a:r>
              <a:rPr lang="en-US" sz="2800" dirty="0" smtClean="0">
                <a:solidFill>
                  <a:srgbClr val="92D050"/>
                </a:solidFill>
              </a:rPr>
              <a:t> Brands</a:t>
            </a:r>
            <a:endParaRPr lang="en-US" sz="2800" dirty="0">
              <a:solidFill>
                <a:srgbClr val="92D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rueendeavors.files.wordpress.com/2010/07/wi_better_sfa_color_logo.jpg"/>
          <p:cNvPicPr>
            <a:picLocks noChangeAspect="1" noChangeArrowheads="1"/>
          </p:cNvPicPr>
          <p:nvPr/>
        </p:nvPicPr>
        <p:blipFill>
          <a:blip r:embed="rId3" cstate="screen"/>
          <a:srcRect/>
          <a:stretch>
            <a:fillRect/>
          </a:stretch>
        </p:blipFill>
        <p:spPr bwMode="auto">
          <a:xfrm>
            <a:off x="2438400" y="400050"/>
            <a:ext cx="4456164" cy="1962150"/>
          </a:xfrm>
          <a:prstGeom prst="rect">
            <a:avLst/>
          </a:prstGeom>
          <a:noFill/>
        </p:spPr>
      </p:pic>
      <p:pic>
        <p:nvPicPr>
          <p:cNvPr id="47108" name="Picture 4" descr="http://www.wibettersmokefree.com/photos/accepted/medium/WI_is_Better_Smoke_Free_7-01-2.jpg.scaled.500.jpg">
            <a:hlinkClick r:id="rId4"/>
          </p:cNvPr>
          <p:cNvPicPr>
            <a:picLocks noChangeAspect="1" noChangeArrowheads="1"/>
          </p:cNvPicPr>
          <p:nvPr/>
        </p:nvPicPr>
        <p:blipFill>
          <a:blip r:embed="rId5" cstate="screen"/>
          <a:srcRect/>
          <a:stretch>
            <a:fillRect/>
          </a:stretch>
        </p:blipFill>
        <p:spPr bwMode="auto">
          <a:xfrm>
            <a:off x="2438400" y="2677677"/>
            <a:ext cx="4456164" cy="3342123"/>
          </a:xfrm>
          <a:prstGeom prst="rect">
            <a:avLst/>
          </a:prstGeom>
          <a:noFill/>
        </p:spPr>
      </p:pic>
      <p:pic>
        <p:nvPicPr>
          <p:cNvPr id="5" name="Picture 4"/>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2438400" y="342084"/>
            <a:ext cx="4462988" cy="6103994"/>
          </a:xfrm>
          <a:prstGeom prst="rect">
            <a:avLst/>
          </a:prstGeom>
        </p:spPr>
      </p:pic>
    </p:spTree>
    <p:extLst>
      <p:ext uri="{BB962C8B-B14F-4D97-AF65-F5344CB8AC3E}">
        <p14:creationId xmlns:p14="http://schemas.microsoft.com/office/powerpoint/2010/main" xmlns="" val="24100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29" y="2438400"/>
            <a:ext cx="8229600" cy="1143000"/>
          </a:xfrm>
        </p:spPr>
        <p:txBody>
          <a:bodyPr/>
          <a:lstStyle/>
          <a:p>
            <a:r>
              <a:rPr lang="en-US" b="1" dirty="0" smtClean="0"/>
              <a:t>e-cig·a·rette</a:t>
            </a:r>
            <a:br>
              <a:rPr lang="en-US" b="1" dirty="0" smtClean="0"/>
            </a:br>
            <a:r>
              <a:rPr lang="en-US" dirty="0" smtClean="0"/>
              <a:t>[</a:t>
            </a:r>
            <a:r>
              <a:rPr lang="en-US" dirty="0"/>
              <a:t>ee-sig-uh-ret]</a:t>
            </a:r>
          </a:p>
        </p:txBody>
      </p:sp>
    </p:spTree>
    <p:extLst>
      <p:ext uri="{BB962C8B-B14F-4D97-AF65-F5344CB8AC3E}">
        <p14:creationId xmlns:p14="http://schemas.microsoft.com/office/powerpoint/2010/main" xmlns="" val="409514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small" dirty="0" smtClean="0"/>
              <a:t>E-Cigarettes Include:</a:t>
            </a:r>
            <a:endParaRPr lang="en-US" b="1" cap="small" dirty="0"/>
          </a:p>
        </p:txBody>
      </p:sp>
      <p:pic>
        <p:nvPicPr>
          <p:cNvPr id="4" name="Content Placeholder 3"/>
          <p:cNvPicPr>
            <a:picLocks noGrp="1" noChangeAspect="1"/>
          </p:cNvPicPr>
          <p:nvPr>
            <p:ph idx="1"/>
          </p:nvPr>
        </p:nvPicPr>
        <p:blipFill rotWithShape="1">
          <a:blip r:embed="rId3" cstate="screen">
            <a:extLst>
              <a:ext uri="{BEBA8EAE-BF5A-486C-A8C5-ECC9F3942E4B}">
                <a14:imgProps xmlns:a14="http://schemas.microsoft.com/office/drawing/2010/main" xmlns="">
                  <a14:imgLayer r:embed="rId4">
                    <a14:imgEffect>
                      <a14:backgroundRemoval t="10000" b="90000" l="7083" r="91250"/>
                    </a14:imgEffect>
                  </a14:imgLayer>
                </a14:imgProps>
              </a:ext>
              <a:ext uri="{28A0092B-C50C-407E-A947-70E740481C1C}">
                <a14:useLocalDpi xmlns:a14="http://schemas.microsoft.com/office/drawing/2010/main" xmlns="" val="0"/>
              </a:ext>
            </a:extLst>
          </a:blip>
          <a:srcRect l="8153" t="11424" r="6941" b="9197"/>
          <a:stretch/>
        </p:blipFill>
        <p:spPr>
          <a:xfrm>
            <a:off x="533400" y="1043634"/>
            <a:ext cx="8292354" cy="5814366"/>
          </a:xfrm>
        </p:spPr>
      </p:pic>
    </p:spTree>
    <p:extLst>
      <p:ext uri="{BB962C8B-B14F-4D97-AF65-F5344CB8AC3E}">
        <p14:creationId xmlns:p14="http://schemas.microsoft.com/office/powerpoint/2010/main" xmlns="" val="1265262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n Introduction to Other Tobacco Products&amp;quot;&quot;/&gt;&lt;property id=&quot;20307&quot; value=&quot;406&quot;/&gt;&lt;/object&gt;&lt;object type=&quot;3&quot; unique_id=&quot;10006&quot;&gt;&lt;property id=&quot;20148&quot; value=&quot;5&quot;/&gt;&lt;property id=&quot;20300&quot; value=&quot;Slide 2&quot;/&gt;&lt;property id=&quot;20307&quot; value=&quot;335&quot;/&gt;&lt;/object&gt;&lt;object type=&quot;3&quot; unique_id=&quot;10008&quot;&gt;&lt;property id=&quot;20148&quot; value=&quot;5&quot;/&gt;&lt;property id=&quot;20300&quot; value=&quot;Slide 3 - &amp;quot;What is OTP?&amp;quot;&quot;/&gt;&lt;property id=&quot;20307&quot; value=&quot;336&quot;/&gt;&lt;/object&gt;&lt;object type=&quot;3&quot; unique_id=&quot;10024&quot;&gt;&lt;property id=&quot;20148&quot; value=&quot;5&quot;/&gt;&lt;property id=&quot;20300&quot; value=&quot;Slide 4 - &amp;quot;What is the Problem?&amp;quot;&quot;/&gt;&lt;property id=&quot;20307&quot; value=&quot;338&quot;/&gt;&lt;/object&gt;&lt;object type=&quot;3&quot; unique_id=&quot;10034&quot;&gt;&lt;property id=&quot;20148&quot; value=&quot;5&quot;/&gt;&lt;property id=&quot;20300&quot; value=&quot;Slide 5 - &amp;quot;Appealing and easily accessible &amp;quot;&quot;/&gt;&lt;property id=&quot;20307&quot; value=&quot;356&quot;/&gt;&lt;/object&gt;&lt;object type=&quot;3&quot; unique_id=&quot;10036&quot;&gt;&lt;property id=&quot;20148&quot; value=&quot;5&quot;/&gt;&lt;property id=&quot;20300&quot; value=&quot;Slide 8 - &amp;quot;How Can You Make a Difference? &amp;quot;&quot;/&gt;&lt;property id=&quot;20307&quot; value=&quot;369&quot;/&gt;&lt;/object&gt;&lt;object type=&quot;3&quot; unique_id=&quot;10039&quot;&gt;&lt;property id=&quot;20148&quot; value=&quot;5&quot;/&gt;&lt;property id=&quot;20300&quot; value=&quot;Slide 9 - &amp;quot;Join our Coalition&amp;quot;&quot;/&gt;&lt;property id=&quot;20307&quot; value=&quot;386&quot;/&gt;&lt;/object&gt;&lt;object type=&quot;3&quot; unique_id=&quot;10040&quot;&gt;&lt;property id=&quot;20148&quot; value=&quot;5&quot;/&gt;&lt;property id=&quot;20300&quot; value=&quot;Slide 10 - &amp;quot;Engage Your Youth&amp;quot;&quot;/&gt;&lt;property id=&quot;20307&quot; value=&quot;376&quot;/&gt;&lt;/object&gt;&lt;object type=&quot;3&quot; unique_id=&quot;10042&quot;&gt;&lt;property id=&quot;20148&quot; value=&quot;5&quot;/&gt;&lt;property id=&quot;20300&quot; value=&quot;Slide 11 - &amp;quot;Write Letters &amp;#x0D;&amp;#x0A;to the Editor (LTEs)&amp;quot;&quot;/&gt;&lt;property id=&quot;20307&quot; value=&quot;378&quot;/&gt;&lt;/object&gt;&lt;object type=&quot;3&quot; unique_id=&quot;10043&quot;&gt;&lt;property id=&quot;20148&quot; value=&quot;5&quot;/&gt;&lt;property id=&quot;20300&quot; value=&quot;Slide 12 - &amp;quot;Educate local policy makers&amp;#x0D;&amp;#x0A;&amp;quot;&quot;/&gt;&lt;property id=&quot;20307&quot; value=&quot;380&quot;/&gt;&lt;/object&gt;&lt;object type=&quot;3&quot; unique_id=&quot;10046&quot;&gt;&lt;property id=&quot;20148&quot; value=&quot;5&quot;/&gt;&lt;property id=&quot;20300&quot; value=&quot;Slide 13&quot;/&gt;&lt;property id=&quot;20307&quot; value=&quot;388&quot;/&gt;&lt;/object&gt;&lt;object type=&quot;3&quot; unique_id=&quot;10187&quot;&gt;&lt;property id=&quot;20148&quot; value=&quot;5&quot;/&gt;&lt;property id=&quot;20300&quot; value=&quot;Slide 6 - &amp;quot;Candy Flavoring&amp;quot;&quot;/&gt;&lt;property id=&quot;20307&quot; value=&quot;411&quot;/&gt;&lt;/object&gt;&lt;object type=&quot;3&quot; unique_id=&quot;10188&quot;&gt;&lt;property id=&quot;20148&quot; value=&quot;5&quot;/&gt;&lt;property id=&quot;20300&quot; value=&quot;Slide 7 - &amp;quot;Cheap and deadly&amp;quot;&quot;/&gt;&lt;property id=&quot;20307&quot; value=&quot;410&quot;/&gt;&lt;/object&gt;&lt;/object&gt;&lt;object type=&quot;8&quot; unique_id=&quot;1009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11403</TotalTime>
  <Words>2599</Words>
  <Application>Microsoft Office PowerPoint</Application>
  <PresentationFormat>On-screen Show (4:3)</PresentationFormat>
  <Paragraphs>319</Paragraphs>
  <Slides>33</Slides>
  <Notes>29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Custom Design</vt:lpstr>
      <vt:lpstr>An Introduction to E-Cigarettes: What’s Old is New Again  Tiffany Schuette – New Holstein Elementary School Counselor Casey Mertens – New Holstein Middle School Counselor Anna Carpenter – Health Educator, Winnebago County Health Department</vt:lpstr>
      <vt:lpstr>The Facts</vt:lpstr>
      <vt:lpstr>The Facts</vt:lpstr>
      <vt:lpstr>Retellings of a “safer cigarette”</vt:lpstr>
      <vt:lpstr>What’s Old Is New Again</vt:lpstr>
      <vt:lpstr>Tobacco Corporations</vt:lpstr>
      <vt:lpstr>Slide 7</vt:lpstr>
      <vt:lpstr>e-cig·a·rette [ee-sig-uh-ret]</vt:lpstr>
      <vt:lpstr>E-Cigarettes Include:</vt:lpstr>
      <vt:lpstr>Slide 10</vt:lpstr>
      <vt:lpstr>Example of an E-Cigarette</vt:lpstr>
      <vt:lpstr>Top 6 Reasons to be concerned about e-cigarettes </vt:lpstr>
      <vt:lpstr>#1) E-cigarettes give off more than just “water vapor.”</vt:lpstr>
      <vt:lpstr>Slide 14</vt:lpstr>
      <vt:lpstr> #2) E-cigarettes undermine clean indoor air policies by making enforcement confusing.</vt:lpstr>
      <vt:lpstr> #3) no regulation on manufacture and sale of e-cigarettes to protect consumers.</vt:lpstr>
      <vt:lpstr> #4) E-Cigarettes are not approved by the FDA to help smokers quit.</vt:lpstr>
      <vt:lpstr> #5) E-cigarette users often continue to also smoke regular cigarettes.</vt:lpstr>
      <vt:lpstr>#6) E-Cigarettes appeal to youth.</vt:lpstr>
      <vt:lpstr>Trendy</vt:lpstr>
      <vt:lpstr>Trendy</vt:lpstr>
      <vt:lpstr>Rebellious</vt:lpstr>
      <vt:lpstr>Sex Appeal</vt:lpstr>
      <vt:lpstr>Glamorous</vt:lpstr>
      <vt:lpstr>Fun</vt:lpstr>
      <vt:lpstr>Fun: Flavors</vt:lpstr>
      <vt:lpstr>Dr. Brian D. Harrison</vt:lpstr>
      <vt:lpstr>Key Points</vt:lpstr>
      <vt:lpstr>What Can You Do?</vt:lpstr>
      <vt:lpstr>What Can You Do?</vt:lpstr>
      <vt:lpstr>For Resources and Support</vt:lpstr>
      <vt:lpstr>Questions?</vt:lpstr>
      <vt:lpstr>References</vt:lpstr>
    </vt:vector>
  </TitlesOfParts>
  <Company>University of Wisconsin-Madison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Yingling</dc:creator>
  <cp:lastModifiedBy>NHSD</cp:lastModifiedBy>
  <cp:revision>462</cp:revision>
  <cp:lastPrinted>2014-07-15T19:49:10Z</cp:lastPrinted>
  <dcterms:created xsi:type="dcterms:W3CDTF">2010-09-07T20:08:16Z</dcterms:created>
  <dcterms:modified xsi:type="dcterms:W3CDTF">2015-02-19T03:27:40Z</dcterms:modified>
</cp:coreProperties>
</file>